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75" r:id="rId7"/>
    <p:sldId id="261" r:id="rId8"/>
    <p:sldId id="262" r:id="rId9"/>
    <p:sldId id="264" r:id="rId10"/>
    <p:sldId id="277" r:id="rId11"/>
    <p:sldId id="263" r:id="rId12"/>
    <p:sldId id="265" r:id="rId13"/>
    <p:sldId id="266" r:id="rId14"/>
    <p:sldId id="268" r:id="rId15"/>
    <p:sldId id="267" r:id="rId16"/>
    <p:sldId id="269" r:id="rId17"/>
    <p:sldId id="270" r:id="rId18"/>
    <p:sldId id="271" r:id="rId19"/>
    <p:sldId id="273" r:id="rId20"/>
    <p:sldId id="276"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3191D-423B-4A62-B390-B82FEFDAFA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73E76D-0DC1-4DEC-A19E-F1CFC295F8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688886-BE25-4800-8FE4-190EEC468B23}"/>
              </a:ext>
            </a:extLst>
          </p:cNvPr>
          <p:cNvSpPr>
            <a:spLocks noGrp="1"/>
          </p:cNvSpPr>
          <p:nvPr>
            <p:ph type="dt" sz="half" idx="10"/>
          </p:nvPr>
        </p:nvSpPr>
        <p:spPr/>
        <p:txBody>
          <a:bodyPr/>
          <a:lstStyle/>
          <a:p>
            <a:fld id="{FE2BD81D-8DE4-4E97-851F-17F4E0CBAC1F}" type="datetimeFigureOut">
              <a:rPr lang="en-US" smtClean="0"/>
              <a:t>16-08-2024</a:t>
            </a:fld>
            <a:endParaRPr lang="en-US"/>
          </a:p>
        </p:txBody>
      </p:sp>
      <p:sp>
        <p:nvSpPr>
          <p:cNvPr id="5" name="Footer Placeholder 4">
            <a:extLst>
              <a:ext uri="{FF2B5EF4-FFF2-40B4-BE49-F238E27FC236}">
                <a16:creationId xmlns:a16="http://schemas.microsoft.com/office/drawing/2014/main" id="{8D4118E5-7BAB-41A4-B880-FDEC1AC4AB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032FE0-1A92-4FB2-8D0A-86F146399798}"/>
              </a:ext>
            </a:extLst>
          </p:cNvPr>
          <p:cNvSpPr>
            <a:spLocks noGrp="1"/>
          </p:cNvSpPr>
          <p:nvPr>
            <p:ph type="sldNum" sz="quarter" idx="12"/>
          </p:nvPr>
        </p:nvSpPr>
        <p:spPr/>
        <p:txBody>
          <a:bodyPr/>
          <a:lstStyle/>
          <a:p>
            <a:fld id="{2591E425-3600-4D9A-9878-D2970BF83E80}" type="slidenum">
              <a:rPr lang="en-US" smtClean="0"/>
              <a:t>‹#›</a:t>
            </a:fld>
            <a:endParaRPr lang="en-US"/>
          </a:p>
        </p:txBody>
      </p:sp>
    </p:spTree>
    <p:extLst>
      <p:ext uri="{BB962C8B-B14F-4D97-AF65-F5344CB8AC3E}">
        <p14:creationId xmlns:p14="http://schemas.microsoft.com/office/powerpoint/2010/main" val="3154091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54B7-A5AA-451D-AAF2-307F7B5FA6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EF909A-6FF7-4C3C-A4D0-CA6C402031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E9934B-8F46-46F6-975F-CC85E2A6F19A}"/>
              </a:ext>
            </a:extLst>
          </p:cNvPr>
          <p:cNvSpPr>
            <a:spLocks noGrp="1"/>
          </p:cNvSpPr>
          <p:nvPr>
            <p:ph type="dt" sz="half" idx="10"/>
          </p:nvPr>
        </p:nvSpPr>
        <p:spPr/>
        <p:txBody>
          <a:bodyPr/>
          <a:lstStyle/>
          <a:p>
            <a:fld id="{FE2BD81D-8DE4-4E97-851F-17F4E0CBAC1F}" type="datetimeFigureOut">
              <a:rPr lang="en-US" smtClean="0"/>
              <a:t>16-08-2024</a:t>
            </a:fld>
            <a:endParaRPr lang="en-US"/>
          </a:p>
        </p:txBody>
      </p:sp>
      <p:sp>
        <p:nvSpPr>
          <p:cNvPr id="5" name="Footer Placeholder 4">
            <a:extLst>
              <a:ext uri="{FF2B5EF4-FFF2-40B4-BE49-F238E27FC236}">
                <a16:creationId xmlns:a16="http://schemas.microsoft.com/office/drawing/2014/main" id="{6186720F-3BEE-4BEA-B35A-818A2F74BB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5C14A7-320D-44D5-AB15-F261336E07D2}"/>
              </a:ext>
            </a:extLst>
          </p:cNvPr>
          <p:cNvSpPr>
            <a:spLocks noGrp="1"/>
          </p:cNvSpPr>
          <p:nvPr>
            <p:ph type="sldNum" sz="quarter" idx="12"/>
          </p:nvPr>
        </p:nvSpPr>
        <p:spPr/>
        <p:txBody>
          <a:bodyPr/>
          <a:lstStyle/>
          <a:p>
            <a:fld id="{2591E425-3600-4D9A-9878-D2970BF83E80}" type="slidenum">
              <a:rPr lang="en-US" smtClean="0"/>
              <a:t>‹#›</a:t>
            </a:fld>
            <a:endParaRPr lang="en-US"/>
          </a:p>
        </p:txBody>
      </p:sp>
    </p:spTree>
    <p:extLst>
      <p:ext uri="{BB962C8B-B14F-4D97-AF65-F5344CB8AC3E}">
        <p14:creationId xmlns:p14="http://schemas.microsoft.com/office/powerpoint/2010/main" val="2606729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ABF6E0-470F-4395-97DF-BB9F7C5586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A0C2ED-24B3-496D-B1A1-2BE6277E2A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96D33-1512-46DC-813F-ADB26D558E9B}"/>
              </a:ext>
            </a:extLst>
          </p:cNvPr>
          <p:cNvSpPr>
            <a:spLocks noGrp="1"/>
          </p:cNvSpPr>
          <p:nvPr>
            <p:ph type="dt" sz="half" idx="10"/>
          </p:nvPr>
        </p:nvSpPr>
        <p:spPr/>
        <p:txBody>
          <a:bodyPr/>
          <a:lstStyle/>
          <a:p>
            <a:fld id="{FE2BD81D-8DE4-4E97-851F-17F4E0CBAC1F}" type="datetimeFigureOut">
              <a:rPr lang="en-US" smtClean="0"/>
              <a:t>16-08-2024</a:t>
            </a:fld>
            <a:endParaRPr lang="en-US"/>
          </a:p>
        </p:txBody>
      </p:sp>
      <p:sp>
        <p:nvSpPr>
          <p:cNvPr id="5" name="Footer Placeholder 4">
            <a:extLst>
              <a:ext uri="{FF2B5EF4-FFF2-40B4-BE49-F238E27FC236}">
                <a16:creationId xmlns:a16="http://schemas.microsoft.com/office/drawing/2014/main" id="{8837355F-BBD1-4177-8B99-00CCF7E5F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7F2525-655D-40C2-91EF-9B8089D479C8}"/>
              </a:ext>
            </a:extLst>
          </p:cNvPr>
          <p:cNvSpPr>
            <a:spLocks noGrp="1"/>
          </p:cNvSpPr>
          <p:nvPr>
            <p:ph type="sldNum" sz="quarter" idx="12"/>
          </p:nvPr>
        </p:nvSpPr>
        <p:spPr/>
        <p:txBody>
          <a:bodyPr/>
          <a:lstStyle/>
          <a:p>
            <a:fld id="{2591E425-3600-4D9A-9878-D2970BF83E80}" type="slidenum">
              <a:rPr lang="en-US" smtClean="0"/>
              <a:t>‹#›</a:t>
            </a:fld>
            <a:endParaRPr lang="en-US"/>
          </a:p>
        </p:txBody>
      </p:sp>
    </p:spTree>
    <p:extLst>
      <p:ext uri="{BB962C8B-B14F-4D97-AF65-F5344CB8AC3E}">
        <p14:creationId xmlns:p14="http://schemas.microsoft.com/office/powerpoint/2010/main" val="3142514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0629D-3D9B-4369-9357-9E13A56450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674BD-0190-4D54-9649-0683FF8ED5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19433F-679C-4312-864B-2726445845C8}"/>
              </a:ext>
            </a:extLst>
          </p:cNvPr>
          <p:cNvSpPr>
            <a:spLocks noGrp="1"/>
          </p:cNvSpPr>
          <p:nvPr>
            <p:ph type="dt" sz="half" idx="10"/>
          </p:nvPr>
        </p:nvSpPr>
        <p:spPr/>
        <p:txBody>
          <a:bodyPr/>
          <a:lstStyle/>
          <a:p>
            <a:fld id="{FE2BD81D-8DE4-4E97-851F-17F4E0CBAC1F}" type="datetimeFigureOut">
              <a:rPr lang="en-US" smtClean="0"/>
              <a:t>16-08-2024</a:t>
            </a:fld>
            <a:endParaRPr lang="en-US"/>
          </a:p>
        </p:txBody>
      </p:sp>
      <p:sp>
        <p:nvSpPr>
          <p:cNvPr id="5" name="Footer Placeholder 4">
            <a:extLst>
              <a:ext uri="{FF2B5EF4-FFF2-40B4-BE49-F238E27FC236}">
                <a16:creationId xmlns:a16="http://schemas.microsoft.com/office/drawing/2014/main" id="{3CD4A0CA-515B-480B-A0AE-79B2A7060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EA689-16B1-47A2-B36A-032DCDA6A34E}"/>
              </a:ext>
            </a:extLst>
          </p:cNvPr>
          <p:cNvSpPr>
            <a:spLocks noGrp="1"/>
          </p:cNvSpPr>
          <p:nvPr>
            <p:ph type="sldNum" sz="quarter" idx="12"/>
          </p:nvPr>
        </p:nvSpPr>
        <p:spPr/>
        <p:txBody>
          <a:bodyPr/>
          <a:lstStyle/>
          <a:p>
            <a:fld id="{2591E425-3600-4D9A-9878-D2970BF83E80}" type="slidenum">
              <a:rPr lang="en-US" smtClean="0"/>
              <a:t>‹#›</a:t>
            </a:fld>
            <a:endParaRPr lang="en-US"/>
          </a:p>
        </p:txBody>
      </p:sp>
    </p:spTree>
    <p:extLst>
      <p:ext uri="{BB962C8B-B14F-4D97-AF65-F5344CB8AC3E}">
        <p14:creationId xmlns:p14="http://schemas.microsoft.com/office/powerpoint/2010/main" val="2516596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A4B8-A89F-49B3-BB9B-F5FE43F27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EA71A8-3F66-4E21-8AA3-F9E29E0B31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7A2056-1FCE-47F9-9E5B-6EB0B327C8DC}"/>
              </a:ext>
            </a:extLst>
          </p:cNvPr>
          <p:cNvSpPr>
            <a:spLocks noGrp="1"/>
          </p:cNvSpPr>
          <p:nvPr>
            <p:ph type="dt" sz="half" idx="10"/>
          </p:nvPr>
        </p:nvSpPr>
        <p:spPr/>
        <p:txBody>
          <a:bodyPr/>
          <a:lstStyle/>
          <a:p>
            <a:fld id="{FE2BD81D-8DE4-4E97-851F-17F4E0CBAC1F}" type="datetimeFigureOut">
              <a:rPr lang="en-US" smtClean="0"/>
              <a:t>16-08-2024</a:t>
            </a:fld>
            <a:endParaRPr lang="en-US"/>
          </a:p>
        </p:txBody>
      </p:sp>
      <p:sp>
        <p:nvSpPr>
          <p:cNvPr id="5" name="Footer Placeholder 4">
            <a:extLst>
              <a:ext uri="{FF2B5EF4-FFF2-40B4-BE49-F238E27FC236}">
                <a16:creationId xmlns:a16="http://schemas.microsoft.com/office/drawing/2014/main" id="{62E0FE4C-41C2-4A77-BC25-7F25B2865F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6151C-B101-45D9-8761-945990CC4FB5}"/>
              </a:ext>
            </a:extLst>
          </p:cNvPr>
          <p:cNvSpPr>
            <a:spLocks noGrp="1"/>
          </p:cNvSpPr>
          <p:nvPr>
            <p:ph type="sldNum" sz="quarter" idx="12"/>
          </p:nvPr>
        </p:nvSpPr>
        <p:spPr/>
        <p:txBody>
          <a:bodyPr/>
          <a:lstStyle/>
          <a:p>
            <a:fld id="{2591E425-3600-4D9A-9878-D2970BF83E80}" type="slidenum">
              <a:rPr lang="en-US" smtClean="0"/>
              <a:t>‹#›</a:t>
            </a:fld>
            <a:endParaRPr lang="en-US"/>
          </a:p>
        </p:txBody>
      </p:sp>
    </p:spTree>
    <p:extLst>
      <p:ext uri="{BB962C8B-B14F-4D97-AF65-F5344CB8AC3E}">
        <p14:creationId xmlns:p14="http://schemas.microsoft.com/office/powerpoint/2010/main" val="3553786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086CE-DA7A-4709-9D4C-495425D5CC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05E6DD-42E4-44AB-88FA-98AD38CF20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B2D72E-D9F1-4398-95C4-4EFE01FAEF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8A2B2-04F5-4270-A95F-3094F57EF570}"/>
              </a:ext>
            </a:extLst>
          </p:cNvPr>
          <p:cNvSpPr>
            <a:spLocks noGrp="1"/>
          </p:cNvSpPr>
          <p:nvPr>
            <p:ph type="dt" sz="half" idx="10"/>
          </p:nvPr>
        </p:nvSpPr>
        <p:spPr/>
        <p:txBody>
          <a:bodyPr/>
          <a:lstStyle/>
          <a:p>
            <a:fld id="{FE2BD81D-8DE4-4E97-851F-17F4E0CBAC1F}" type="datetimeFigureOut">
              <a:rPr lang="en-US" smtClean="0"/>
              <a:t>16-08-2024</a:t>
            </a:fld>
            <a:endParaRPr lang="en-US"/>
          </a:p>
        </p:txBody>
      </p:sp>
      <p:sp>
        <p:nvSpPr>
          <p:cNvPr id="6" name="Footer Placeholder 5">
            <a:extLst>
              <a:ext uri="{FF2B5EF4-FFF2-40B4-BE49-F238E27FC236}">
                <a16:creationId xmlns:a16="http://schemas.microsoft.com/office/drawing/2014/main" id="{9D6C46F1-8623-4FD6-850D-49B165708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C1367A-5606-4852-88C0-EE265231ED77}"/>
              </a:ext>
            </a:extLst>
          </p:cNvPr>
          <p:cNvSpPr>
            <a:spLocks noGrp="1"/>
          </p:cNvSpPr>
          <p:nvPr>
            <p:ph type="sldNum" sz="quarter" idx="12"/>
          </p:nvPr>
        </p:nvSpPr>
        <p:spPr/>
        <p:txBody>
          <a:bodyPr/>
          <a:lstStyle/>
          <a:p>
            <a:fld id="{2591E425-3600-4D9A-9878-D2970BF83E80}" type="slidenum">
              <a:rPr lang="en-US" smtClean="0"/>
              <a:t>‹#›</a:t>
            </a:fld>
            <a:endParaRPr lang="en-US"/>
          </a:p>
        </p:txBody>
      </p:sp>
    </p:spTree>
    <p:extLst>
      <p:ext uri="{BB962C8B-B14F-4D97-AF65-F5344CB8AC3E}">
        <p14:creationId xmlns:p14="http://schemas.microsoft.com/office/powerpoint/2010/main" val="3012687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CD9EA-1917-4FB3-982F-68216C1C00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6C41ED-99B0-4E0F-A9AC-5780C6A1C6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67A6BD-3C6D-4138-B911-0A14DE6252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863827-4EBC-4029-A792-7578A92412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632BF3-67D6-49B5-813A-C9B8A78510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A53DB8-F872-4715-B969-2CB6B1A48B81}"/>
              </a:ext>
            </a:extLst>
          </p:cNvPr>
          <p:cNvSpPr>
            <a:spLocks noGrp="1"/>
          </p:cNvSpPr>
          <p:nvPr>
            <p:ph type="dt" sz="half" idx="10"/>
          </p:nvPr>
        </p:nvSpPr>
        <p:spPr/>
        <p:txBody>
          <a:bodyPr/>
          <a:lstStyle/>
          <a:p>
            <a:fld id="{FE2BD81D-8DE4-4E97-851F-17F4E0CBAC1F}" type="datetimeFigureOut">
              <a:rPr lang="en-US" smtClean="0"/>
              <a:t>16-08-2024</a:t>
            </a:fld>
            <a:endParaRPr lang="en-US"/>
          </a:p>
        </p:txBody>
      </p:sp>
      <p:sp>
        <p:nvSpPr>
          <p:cNvPr id="8" name="Footer Placeholder 7">
            <a:extLst>
              <a:ext uri="{FF2B5EF4-FFF2-40B4-BE49-F238E27FC236}">
                <a16:creationId xmlns:a16="http://schemas.microsoft.com/office/drawing/2014/main" id="{CABBC2C1-4F7B-4F9A-9E84-28EB6A18C2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694B1E-CDEC-4752-995A-0B7EB22438DF}"/>
              </a:ext>
            </a:extLst>
          </p:cNvPr>
          <p:cNvSpPr>
            <a:spLocks noGrp="1"/>
          </p:cNvSpPr>
          <p:nvPr>
            <p:ph type="sldNum" sz="quarter" idx="12"/>
          </p:nvPr>
        </p:nvSpPr>
        <p:spPr/>
        <p:txBody>
          <a:bodyPr/>
          <a:lstStyle/>
          <a:p>
            <a:fld id="{2591E425-3600-4D9A-9878-D2970BF83E80}" type="slidenum">
              <a:rPr lang="en-US" smtClean="0"/>
              <a:t>‹#›</a:t>
            </a:fld>
            <a:endParaRPr lang="en-US"/>
          </a:p>
        </p:txBody>
      </p:sp>
    </p:spTree>
    <p:extLst>
      <p:ext uri="{BB962C8B-B14F-4D97-AF65-F5344CB8AC3E}">
        <p14:creationId xmlns:p14="http://schemas.microsoft.com/office/powerpoint/2010/main" val="3810868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73ED9-CAB4-431A-8201-072D7AE1B6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88F91E-4B7B-4FCA-80EE-0B1162327EFB}"/>
              </a:ext>
            </a:extLst>
          </p:cNvPr>
          <p:cNvSpPr>
            <a:spLocks noGrp="1"/>
          </p:cNvSpPr>
          <p:nvPr>
            <p:ph type="dt" sz="half" idx="10"/>
          </p:nvPr>
        </p:nvSpPr>
        <p:spPr/>
        <p:txBody>
          <a:bodyPr/>
          <a:lstStyle/>
          <a:p>
            <a:fld id="{FE2BD81D-8DE4-4E97-851F-17F4E0CBAC1F}" type="datetimeFigureOut">
              <a:rPr lang="en-US" smtClean="0"/>
              <a:t>16-08-2024</a:t>
            </a:fld>
            <a:endParaRPr lang="en-US"/>
          </a:p>
        </p:txBody>
      </p:sp>
      <p:sp>
        <p:nvSpPr>
          <p:cNvPr id="4" name="Footer Placeholder 3">
            <a:extLst>
              <a:ext uri="{FF2B5EF4-FFF2-40B4-BE49-F238E27FC236}">
                <a16:creationId xmlns:a16="http://schemas.microsoft.com/office/drawing/2014/main" id="{08ED1B83-BBD1-4D5B-9661-8E6C969C8F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21B605-FEF5-4EDF-BFF8-EF17730751D2}"/>
              </a:ext>
            </a:extLst>
          </p:cNvPr>
          <p:cNvSpPr>
            <a:spLocks noGrp="1"/>
          </p:cNvSpPr>
          <p:nvPr>
            <p:ph type="sldNum" sz="quarter" idx="12"/>
          </p:nvPr>
        </p:nvSpPr>
        <p:spPr/>
        <p:txBody>
          <a:bodyPr/>
          <a:lstStyle/>
          <a:p>
            <a:fld id="{2591E425-3600-4D9A-9878-D2970BF83E80}" type="slidenum">
              <a:rPr lang="en-US" smtClean="0"/>
              <a:t>‹#›</a:t>
            </a:fld>
            <a:endParaRPr lang="en-US"/>
          </a:p>
        </p:txBody>
      </p:sp>
    </p:spTree>
    <p:extLst>
      <p:ext uri="{BB962C8B-B14F-4D97-AF65-F5344CB8AC3E}">
        <p14:creationId xmlns:p14="http://schemas.microsoft.com/office/powerpoint/2010/main" val="571039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EAFA59-11D9-463C-963E-0DE70DAF45DB}"/>
              </a:ext>
            </a:extLst>
          </p:cNvPr>
          <p:cNvSpPr>
            <a:spLocks noGrp="1"/>
          </p:cNvSpPr>
          <p:nvPr>
            <p:ph type="dt" sz="half" idx="10"/>
          </p:nvPr>
        </p:nvSpPr>
        <p:spPr/>
        <p:txBody>
          <a:bodyPr/>
          <a:lstStyle/>
          <a:p>
            <a:fld id="{FE2BD81D-8DE4-4E97-851F-17F4E0CBAC1F}" type="datetimeFigureOut">
              <a:rPr lang="en-US" smtClean="0"/>
              <a:t>16-08-2024</a:t>
            </a:fld>
            <a:endParaRPr lang="en-US"/>
          </a:p>
        </p:txBody>
      </p:sp>
      <p:sp>
        <p:nvSpPr>
          <p:cNvPr id="3" name="Footer Placeholder 2">
            <a:extLst>
              <a:ext uri="{FF2B5EF4-FFF2-40B4-BE49-F238E27FC236}">
                <a16:creationId xmlns:a16="http://schemas.microsoft.com/office/drawing/2014/main" id="{07FAF485-A4A4-439C-B896-E9EA6B1EEB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729A5B-4DFC-4214-B884-B5D54CF6C672}"/>
              </a:ext>
            </a:extLst>
          </p:cNvPr>
          <p:cNvSpPr>
            <a:spLocks noGrp="1"/>
          </p:cNvSpPr>
          <p:nvPr>
            <p:ph type="sldNum" sz="quarter" idx="12"/>
          </p:nvPr>
        </p:nvSpPr>
        <p:spPr/>
        <p:txBody>
          <a:bodyPr/>
          <a:lstStyle/>
          <a:p>
            <a:fld id="{2591E425-3600-4D9A-9878-D2970BF83E80}" type="slidenum">
              <a:rPr lang="en-US" smtClean="0"/>
              <a:t>‹#›</a:t>
            </a:fld>
            <a:endParaRPr lang="en-US"/>
          </a:p>
        </p:txBody>
      </p:sp>
    </p:spTree>
    <p:extLst>
      <p:ext uri="{BB962C8B-B14F-4D97-AF65-F5344CB8AC3E}">
        <p14:creationId xmlns:p14="http://schemas.microsoft.com/office/powerpoint/2010/main" val="314244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9198-EB17-40B1-BCEB-37ED8B2CA7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E63D8E-CD51-4DD9-AD80-0A267DEDB3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4529CF-1038-48A6-983C-7C898E0DC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B158FC-E3FB-4F1C-BF60-CEC7AE0A7E79}"/>
              </a:ext>
            </a:extLst>
          </p:cNvPr>
          <p:cNvSpPr>
            <a:spLocks noGrp="1"/>
          </p:cNvSpPr>
          <p:nvPr>
            <p:ph type="dt" sz="half" idx="10"/>
          </p:nvPr>
        </p:nvSpPr>
        <p:spPr/>
        <p:txBody>
          <a:bodyPr/>
          <a:lstStyle/>
          <a:p>
            <a:fld id="{FE2BD81D-8DE4-4E97-851F-17F4E0CBAC1F}" type="datetimeFigureOut">
              <a:rPr lang="en-US" smtClean="0"/>
              <a:t>16-08-2024</a:t>
            </a:fld>
            <a:endParaRPr lang="en-US"/>
          </a:p>
        </p:txBody>
      </p:sp>
      <p:sp>
        <p:nvSpPr>
          <p:cNvPr id="6" name="Footer Placeholder 5">
            <a:extLst>
              <a:ext uri="{FF2B5EF4-FFF2-40B4-BE49-F238E27FC236}">
                <a16:creationId xmlns:a16="http://schemas.microsoft.com/office/drawing/2014/main" id="{0DDD7E4A-CA0B-4594-81B2-9ED9D16D02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BB4259-3CAB-490A-8989-1ACCF61D7843}"/>
              </a:ext>
            </a:extLst>
          </p:cNvPr>
          <p:cNvSpPr>
            <a:spLocks noGrp="1"/>
          </p:cNvSpPr>
          <p:nvPr>
            <p:ph type="sldNum" sz="quarter" idx="12"/>
          </p:nvPr>
        </p:nvSpPr>
        <p:spPr/>
        <p:txBody>
          <a:bodyPr/>
          <a:lstStyle/>
          <a:p>
            <a:fld id="{2591E425-3600-4D9A-9878-D2970BF83E80}" type="slidenum">
              <a:rPr lang="en-US" smtClean="0"/>
              <a:t>‹#›</a:t>
            </a:fld>
            <a:endParaRPr lang="en-US"/>
          </a:p>
        </p:txBody>
      </p:sp>
    </p:spTree>
    <p:extLst>
      <p:ext uri="{BB962C8B-B14F-4D97-AF65-F5344CB8AC3E}">
        <p14:creationId xmlns:p14="http://schemas.microsoft.com/office/powerpoint/2010/main" val="999323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D7782-47A1-4DFA-B147-D05B4FFF23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1281D8-FAC9-4804-9979-8FF5F088CA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ACD4BA-6CE8-49E1-8EF7-0D01858B42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676D2B-1C6A-4615-A10E-6DA01A37AA59}"/>
              </a:ext>
            </a:extLst>
          </p:cNvPr>
          <p:cNvSpPr>
            <a:spLocks noGrp="1"/>
          </p:cNvSpPr>
          <p:nvPr>
            <p:ph type="dt" sz="half" idx="10"/>
          </p:nvPr>
        </p:nvSpPr>
        <p:spPr/>
        <p:txBody>
          <a:bodyPr/>
          <a:lstStyle/>
          <a:p>
            <a:fld id="{FE2BD81D-8DE4-4E97-851F-17F4E0CBAC1F}" type="datetimeFigureOut">
              <a:rPr lang="en-US" smtClean="0"/>
              <a:t>16-08-2024</a:t>
            </a:fld>
            <a:endParaRPr lang="en-US"/>
          </a:p>
        </p:txBody>
      </p:sp>
      <p:sp>
        <p:nvSpPr>
          <p:cNvPr id="6" name="Footer Placeholder 5">
            <a:extLst>
              <a:ext uri="{FF2B5EF4-FFF2-40B4-BE49-F238E27FC236}">
                <a16:creationId xmlns:a16="http://schemas.microsoft.com/office/drawing/2014/main" id="{B1F66F17-2307-48CC-A289-7E0A8A4CF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E72E7-3395-450B-8BD9-81063B3F42AE}"/>
              </a:ext>
            </a:extLst>
          </p:cNvPr>
          <p:cNvSpPr>
            <a:spLocks noGrp="1"/>
          </p:cNvSpPr>
          <p:nvPr>
            <p:ph type="sldNum" sz="quarter" idx="12"/>
          </p:nvPr>
        </p:nvSpPr>
        <p:spPr/>
        <p:txBody>
          <a:bodyPr/>
          <a:lstStyle/>
          <a:p>
            <a:fld id="{2591E425-3600-4D9A-9878-D2970BF83E80}" type="slidenum">
              <a:rPr lang="en-US" smtClean="0"/>
              <a:t>‹#›</a:t>
            </a:fld>
            <a:endParaRPr lang="en-US"/>
          </a:p>
        </p:txBody>
      </p:sp>
    </p:spTree>
    <p:extLst>
      <p:ext uri="{BB962C8B-B14F-4D97-AF65-F5344CB8AC3E}">
        <p14:creationId xmlns:p14="http://schemas.microsoft.com/office/powerpoint/2010/main" val="533832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D11BAD-50AB-45C2-87AD-E4339CA88A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640E3D-3E3D-4FD5-90BA-5AEF637839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9A460F-3292-4F70-B7D1-88E943C8B4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2BD81D-8DE4-4E97-851F-17F4E0CBAC1F}" type="datetimeFigureOut">
              <a:rPr lang="en-US" smtClean="0"/>
              <a:t>16-08-2024</a:t>
            </a:fld>
            <a:endParaRPr lang="en-US"/>
          </a:p>
        </p:txBody>
      </p:sp>
      <p:sp>
        <p:nvSpPr>
          <p:cNvPr id="5" name="Footer Placeholder 4">
            <a:extLst>
              <a:ext uri="{FF2B5EF4-FFF2-40B4-BE49-F238E27FC236}">
                <a16:creationId xmlns:a16="http://schemas.microsoft.com/office/drawing/2014/main" id="{745F7224-B925-4ACF-BC7B-670B5CB274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4A18EB-7427-491B-8DE7-857EB24867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91E425-3600-4D9A-9878-D2970BF83E80}" type="slidenum">
              <a:rPr lang="en-US" smtClean="0"/>
              <a:t>‹#›</a:t>
            </a:fld>
            <a:endParaRPr lang="en-US"/>
          </a:p>
        </p:txBody>
      </p:sp>
    </p:spTree>
    <p:extLst>
      <p:ext uri="{BB962C8B-B14F-4D97-AF65-F5344CB8AC3E}">
        <p14:creationId xmlns:p14="http://schemas.microsoft.com/office/powerpoint/2010/main" val="17801655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interactive_satellite_observations.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correlated_data.html"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interactive_time_series_plot.html"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interactive_map.html"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discrepancies.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interactive_map_folium.htm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geospatial_heatmap.html"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interactive_map.html" TargetMode="External"/><Relationship Id="rId2" Type="http://schemas.openxmlformats.org/officeDocument/2006/relationships/hyperlink" Target="../geospatial_heatmap.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interactive_satellite_observations.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683E-1D8B-41E0-81E6-5CF51990EAAE}"/>
              </a:ext>
            </a:extLst>
          </p:cNvPr>
          <p:cNvSpPr>
            <a:spLocks noGrp="1"/>
          </p:cNvSpPr>
          <p:nvPr>
            <p:ph type="ctrTitle"/>
          </p:nvPr>
        </p:nvSpPr>
        <p:spPr>
          <a:xfrm>
            <a:off x="1524000" y="1364014"/>
            <a:ext cx="9144000" cy="1244319"/>
          </a:xfrm>
        </p:spPr>
        <p:txBody>
          <a:bodyPr>
            <a:normAutofit/>
          </a:bodyPr>
          <a:lstStyle/>
          <a:p>
            <a:r>
              <a:rPr lang="en-US" sz="3800" b="1" dirty="0"/>
              <a:t>Cross-Border Threat Analysis: Key Findings and Recommendations</a:t>
            </a:r>
          </a:p>
        </p:txBody>
      </p:sp>
      <p:sp>
        <p:nvSpPr>
          <p:cNvPr id="3" name="Subtitle 2">
            <a:extLst>
              <a:ext uri="{FF2B5EF4-FFF2-40B4-BE49-F238E27FC236}">
                <a16:creationId xmlns:a16="http://schemas.microsoft.com/office/drawing/2014/main" id="{77F9DD53-678A-4009-AF88-2861F5859F51}"/>
              </a:ext>
            </a:extLst>
          </p:cNvPr>
          <p:cNvSpPr>
            <a:spLocks noGrp="1"/>
          </p:cNvSpPr>
          <p:nvPr>
            <p:ph type="subTitle" idx="1"/>
          </p:nvPr>
        </p:nvSpPr>
        <p:spPr>
          <a:xfrm>
            <a:off x="1524000" y="2650893"/>
            <a:ext cx="9144000" cy="530691"/>
          </a:xfrm>
        </p:spPr>
        <p:txBody>
          <a:bodyPr>
            <a:normAutofit/>
          </a:bodyPr>
          <a:lstStyle/>
          <a:p>
            <a:r>
              <a:rPr lang="en-US" dirty="0"/>
              <a:t>An Analytical Review of Geospatial, Satellite, and OSINT Data</a:t>
            </a:r>
          </a:p>
        </p:txBody>
      </p:sp>
      <p:sp>
        <p:nvSpPr>
          <p:cNvPr id="4" name="TextBox 3">
            <a:extLst>
              <a:ext uri="{FF2B5EF4-FFF2-40B4-BE49-F238E27FC236}">
                <a16:creationId xmlns:a16="http://schemas.microsoft.com/office/drawing/2014/main" id="{3BBC3BDB-3086-4052-91CC-5261EEB1C0F5}"/>
              </a:ext>
            </a:extLst>
          </p:cNvPr>
          <p:cNvSpPr txBox="1"/>
          <p:nvPr/>
        </p:nvSpPr>
        <p:spPr>
          <a:xfrm>
            <a:off x="5047127" y="3266704"/>
            <a:ext cx="1856790" cy="369332"/>
          </a:xfrm>
          <a:prstGeom prst="rect">
            <a:avLst/>
          </a:prstGeom>
          <a:noFill/>
        </p:spPr>
        <p:txBody>
          <a:bodyPr wrap="none" rtlCol="0">
            <a:spAutoFit/>
          </a:bodyPr>
          <a:lstStyle/>
          <a:p>
            <a:r>
              <a:rPr lang="en-US" dirty="0"/>
              <a:t>Date: 14/08/2024</a:t>
            </a:r>
          </a:p>
        </p:txBody>
      </p:sp>
      <p:sp>
        <p:nvSpPr>
          <p:cNvPr id="5" name="TextBox 4">
            <a:extLst>
              <a:ext uri="{FF2B5EF4-FFF2-40B4-BE49-F238E27FC236}">
                <a16:creationId xmlns:a16="http://schemas.microsoft.com/office/drawing/2014/main" id="{E3AE1ADA-7A8E-4BA3-8AD3-719001D55913}"/>
              </a:ext>
            </a:extLst>
          </p:cNvPr>
          <p:cNvSpPr txBox="1"/>
          <p:nvPr/>
        </p:nvSpPr>
        <p:spPr>
          <a:xfrm>
            <a:off x="4531890" y="3591296"/>
            <a:ext cx="2887265" cy="369332"/>
          </a:xfrm>
          <a:prstGeom prst="rect">
            <a:avLst/>
          </a:prstGeom>
          <a:noFill/>
        </p:spPr>
        <p:txBody>
          <a:bodyPr wrap="none" rtlCol="0">
            <a:spAutoFit/>
          </a:bodyPr>
          <a:lstStyle/>
          <a:p>
            <a:r>
              <a:rPr lang="en-US" b="1" dirty="0"/>
              <a:t>Presenter: </a:t>
            </a:r>
            <a:r>
              <a:rPr lang="en-US" b="1" dirty="0" err="1"/>
              <a:t>Somin</a:t>
            </a:r>
            <a:r>
              <a:rPr lang="en-US" b="1" dirty="0"/>
              <a:t> </a:t>
            </a:r>
            <a:r>
              <a:rPr lang="en-US" b="1" dirty="0" err="1"/>
              <a:t>Ramchiary</a:t>
            </a:r>
            <a:endParaRPr lang="en-US" b="1" dirty="0"/>
          </a:p>
        </p:txBody>
      </p:sp>
      <p:sp>
        <p:nvSpPr>
          <p:cNvPr id="6" name="TextBox 5">
            <a:extLst>
              <a:ext uri="{FF2B5EF4-FFF2-40B4-BE49-F238E27FC236}">
                <a16:creationId xmlns:a16="http://schemas.microsoft.com/office/drawing/2014/main" id="{299B0F94-248B-4912-A832-BD3C37A90F28}"/>
              </a:ext>
            </a:extLst>
          </p:cNvPr>
          <p:cNvSpPr txBox="1"/>
          <p:nvPr/>
        </p:nvSpPr>
        <p:spPr>
          <a:xfrm>
            <a:off x="4422117" y="3960628"/>
            <a:ext cx="3106813" cy="369332"/>
          </a:xfrm>
          <a:prstGeom prst="rect">
            <a:avLst/>
          </a:prstGeom>
          <a:noFill/>
        </p:spPr>
        <p:txBody>
          <a:bodyPr wrap="none" rtlCol="0">
            <a:spAutoFit/>
          </a:bodyPr>
          <a:lstStyle/>
          <a:p>
            <a:r>
              <a:rPr lang="en-US" b="1" dirty="0"/>
              <a:t>To: Senior Intelligence Officials</a:t>
            </a:r>
          </a:p>
        </p:txBody>
      </p:sp>
    </p:spTree>
    <p:extLst>
      <p:ext uri="{BB962C8B-B14F-4D97-AF65-F5344CB8AC3E}">
        <p14:creationId xmlns:p14="http://schemas.microsoft.com/office/powerpoint/2010/main" val="4223550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7538E-6D44-42B1-BFA4-C85511363A64}"/>
              </a:ext>
            </a:extLst>
          </p:cNvPr>
          <p:cNvSpPr>
            <a:spLocks noGrp="1"/>
          </p:cNvSpPr>
          <p:nvPr>
            <p:ph type="title"/>
          </p:nvPr>
        </p:nvSpPr>
        <p:spPr>
          <a:xfrm>
            <a:off x="838200" y="365126"/>
            <a:ext cx="10515600" cy="916828"/>
          </a:xfrm>
        </p:spPr>
        <p:txBody>
          <a:bodyPr/>
          <a:lstStyle/>
          <a:p>
            <a:r>
              <a:rPr lang="en-US" dirty="0"/>
              <a:t>2.3 Comparison with historical Data</a:t>
            </a:r>
          </a:p>
        </p:txBody>
      </p:sp>
      <p:pic>
        <p:nvPicPr>
          <p:cNvPr id="5" name="Content Placeholder 4">
            <a:extLst>
              <a:ext uri="{FF2B5EF4-FFF2-40B4-BE49-F238E27FC236}">
                <a16:creationId xmlns:a16="http://schemas.microsoft.com/office/drawing/2014/main" id="{4AEE42B3-B728-4E2A-915E-53B24C13D9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6778" y="1440142"/>
            <a:ext cx="9126421" cy="5313317"/>
          </a:xfrm>
        </p:spPr>
      </p:pic>
    </p:spTree>
    <p:extLst>
      <p:ext uri="{BB962C8B-B14F-4D97-AF65-F5344CB8AC3E}">
        <p14:creationId xmlns:p14="http://schemas.microsoft.com/office/powerpoint/2010/main" val="1573391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02D65-CF2C-41F3-890E-A928C111271A}"/>
              </a:ext>
            </a:extLst>
          </p:cNvPr>
          <p:cNvSpPr>
            <a:spLocks noGrp="1"/>
          </p:cNvSpPr>
          <p:nvPr>
            <p:ph type="title"/>
          </p:nvPr>
        </p:nvSpPr>
        <p:spPr>
          <a:xfrm>
            <a:off x="838200" y="206189"/>
            <a:ext cx="10515600" cy="618564"/>
          </a:xfrm>
        </p:spPr>
        <p:txBody>
          <a:bodyPr>
            <a:normAutofit fontScale="90000"/>
          </a:bodyPr>
          <a:lstStyle/>
          <a:p>
            <a:r>
              <a:rPr lang="en-US" b="1" dirty="0"/>
              <a:t>2.3 Summary</a:t>
            </a:r>
          </a:p>
        </p:txBody>
      </p:sp>
      <p:sp>
        <p:nvSpPr>
          <p:cNvPr id="3" name="Content Placeholder 2">
            <a:extLst>
              <a:ext uri="{FF2B5EF4-FFF2-40B4-BE49-F238E27FC236}">
                <a16:creationId xmlns:a16="http://schemas.microsoft.com/office/drawing/2014/main" id="{91203525-DD56-46F7-BBC7-15E9B35F71DE}"/>
              </a:ext>
            </a:extLst>
          </p:cNvPr>
          <p:cNvSpPr>
            <a:spLocks noGrp="1"/>
          </p:cNvSpPr>
          <p:nvPr>
            <p:ph idx="1"/>
          </p:nvPr>
        </p:nvSpPr>
        <p:spPr>
          <a:xfrm>
            <a:off x="838200" y="824754"/>
            <a:ext cx="10515600" cy="5352210"/>
          </a:xfrm>
        </p:spPr>
        <p:txBody>
          <a:bodyPr>
            <a:normAutofit fontScale="92500" lnSpcReduction="20000"/>
          </a:bodyPr>
          <a:lstStyle/>
          <a:p>
            <a:r>
              <a:rPr lang="en-US" sz="1900" dirty="0"/>
              <a:t>Detected new infrastructure developments, such as newly constructed roads, buildings, or fortifications near border areas.</a:t>
            </a:r>
          </a:p>
          <a:p>
            <a:r>
              <a:rPr lang="en-US" sz="1900" dirty="0"/>
              <a:t>The presence of new infrastructure could indicate strategic enhancements or preparations for increased activity in these regions.</a:t>
            </a:r>
          </a:p>
          <a:p>
            <a:r>
              <a:rPr lang="en-US" sz="1900" dirty="0"/>
              <a:t>Identified signs of troop deployments or increased military presence through changes in satellite imagery, such as clustering of vehicles or establishment of military camps.</a:t>
            </a:r>
          </a:p>
          <a:p>
            <a:r>
              <a:rPr lang="en-US" sz="1900" dirty="0"/>
              <a:t>Increased troop deployments near border areas could signify heightened tension or preparation for potential conflict.</a:t>
            </a:r>
          </a:p>
          <a:p>
            <a:r>
              <a:rPr lang="en-US" sz="1900" dirty="0"/>
              <a:t>Noted other significant changes such as alterations in terrain usage, new surveillance equipment installations, or changes in border patrolling patterns.</a:t>
            </a:r>
          </a:p>
          <a:p>
            <a:r>
              <a:rPr lang="en-US" sz="1900" dirty="0"/>
              <a:t>These changes may affect the security dynamics and require closer monitoring to assess their implications for cross-border stability.</a:t>
            </a:r>
          </a:p>
          <a:p>
            <a:pPr marL="0" indent="0">
              <a:buNone/>
            </a:pPr>
            <a:r>
              <a:rPr lang="en-US" sz="2000" b="1" dirty="0"/>
              <a:t>2.4 Recommended Action:- </a:t>
            </a:r>
          </a:p>
          <a:p>
            <a:r>
              <a:rPr lang="en-US" sz="2100" dirty="0"/>
              <a:t>Continuously monitor areas with detected changes to assess their impact on border security and stability.</a:t>
            </a:r>
          </a:p>
          <a:p>
            <a:r>
              <a:rPr lang="en-US" sz="2100" dirty="0"/>
              <a:t>Investigate new infrastructure and troop deployments to understand their strategic purpose and potential impact on cross-border relations.</a:t>
            </a:r>
          </a:p>
          <a:p>
            <a:r>
              <a:rPr lang="en-US" sz="2100" dirty="0"/>
              <a:t>Coordinate with relevant agencies to address and respond to significant changes observed in satellite data.</a:t>
            </a:r>
          </a:p>
          <a:p>
            <a:pPr marL="0" indent="0">
              <a:buNone/>
            </a:pPr>
            <a:r>
              <a:rPr lang="en-US" sz="2100" b="1" dirty="0"/>
              <a:t>2.5 Detailed Map : </a:t>
            </a:r>
            <a:r>
              <a:rPr lang="en-US" sz="2100" b="1" dirty="0">
                <a:hlinkClick r:id="rId2" action="ppaction://hlinkfile"/>
              </a:rPr>
              <a:t>Link</a:t>
            </a:r>
            <a:endParaRPr lang="en-US" sz="2100" b="1" dirty="0"/>
          </a:p>
        </p:txBody>
      </p:sp>
    </p:spTree>
    <p:extLst>
      <p:ext uri="{BB962C8B-B14F-4D97-AF65-F5344CB8AC3E}">
        <p14:creationId xmlns:p14="http://schemas.microsoft.com/office/powerpoint/2010/main" val="1755450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DD4C8-804E-473B-BC77-181051FFD370}"/>
              </a:ext>
            </a:extLst>
          </p:cNvPr>
          <p:cNvSpPr>
            <a:spLocks noGrp="1"/>
          </p:cNvSpPr>
          <p:nvPr>
            <p:ph type="title"/>
          </p:nvPr>
        </p:nvSpPr>
        <p:spPr>
          <a:xfrm>
            <a:off x="838200" y="365125"/>
            <a:ext cx="10515600" cy="800287"/>
          </a:xfrm>
        </p:spPr>
        <p:txBody>
          <a:bodyPr>
            <a:normAutofit/>
          </a:bodyPr>
          <a:lstStyle/>
          <a:p>
            <a:r>
              <a:rPr lang="en-US" sz="3300" b="1" dirty="0"/>
              <a:t>3.1 </a:t>
            </a:r>
            <a:r>
              <a:rPr lang="en-US" sz="3300" b="1" dirty="0">
                <a:effectLst/>
              </a:rPr>
              <a:t>Correlation with Open-Source Intelligence (OSINT)</a:t>
            </a:r>
            <a:endParaRPr lang="en-US" sz="3300" b="1" dirty="0"/>
          </a:p>
        </p:txBody>
      </p:sp>
      <p:pic>
        <p:nvPicPr>
          <p:cNvPr id="5" name="Content Placeholder 4">
            <a:extLst>
              <a:ext uri="{FF2B5EF4-FFF2-40B4-BE49-F238E27FC236}">
                <a16:creationId xmlns:a16="http://schemas.microsoft.com/office/drawing/2014/main" id="{6991E7BD-9564-4C38-AA63-2854C9DB5F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1955" y="1825625"/>
            <a:ext cx="10208090" cy="4351338"/>
          </a:xfrm>
        </p:spPr>
      </p:pic>
      <p:sp>
        <p:nvSpPr>
          <p:cNvPr id="6" name="TextBox 5">
            <a:extLst>
              <a:ext uri="{FF2B5EF4-FFF2-40B4-BE49-F238E27FC236}">
                <a16:creationId xmlns:a16="http://schemas.microsoft.com/office/drawing/2014/main" id="{D30800E2-154A-438C-BB24-CF0CCCDE52AA}"/>
              </a:ext>
            </a:extLst>
          </p:cNvPr>
          <p:cNvSpPr txBox="1"/>
          <p:nvPr/>
        </p:nvSpPr>
        <p:spPr>
          <a:xfrm>
            <a:off x="1317811" y="1380565"/>
            <a:ext cx="4186517" cy="430887"/>
          </a:xfrm>
          <a:prstGeom prst="rect">
            <a:avLst/>
          </a:prstGeom>
          <a:noFill/>
        </p:spPr>
        <p:txBody>
          <a:bodyPr wrap="square" rtlCol="0">
            <a:spAutoFit/>
          </a:bodyPr>
          <a:lstStyle/>
          <a:p>
            <a:r>
              <a:rPr lang="en-US" sz="2200" dirty="0"/>
              <a:t>Interactive Graph: </a:t>
            </a:r>
            <a:r>
              <a:rPr lang="en-US" sz="2200" dirty="0">
                <a:hlinkClick r:id="rId3" action="ppaction://hlinkfile"/>
              </a:rPr>
              <a:t>Link</a:t>
            </a:r>
            <a:endParaRPr lang="en-US" sz="2200" dirty="0"/>
          </a:p>
        </p:txBody>
      </p:sp>
    </p:spTree>
    <p:extLst>
      <p:ext uri="{BB962C8B-B14F-4D97-AF65-F5344CB8AC3E}">
        <p14:creationId xmlns:p14="http://schemas.microsoft.com/office/powerpoint/2010/main" val="1274729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F921C-1EDF-4814-8BE1-27E5EF252958}"/>
              </a:ext>
            </a:extLst>
          </p:cNvPr>
          <p:cNvSpPr>
            <a:spLocks noGrp="1"/>
          </p:cNvSpPr>
          <p:nvPr>
            <p:ph type="title"/>
          </p:nvPr>
        </p:nvSpPr>
        <p:spPr>
          <a:xfrm>
            <a:off x="838200" y="365126"/>
            <a:ext cx="10515600" cy="845110"/>
          </a:xfrm>
        </p:spPr>
        <p:txBody>
          <a:bodyPr/>
          <a:lstStyle/>
          <a:p>
            <a:r>
              <a:rPr lang="en-US" dirty="0"/>
              <a:t>3.2 Activities over the time Series:</a:t>
            </a:r>
          </a:p>
        </p:txBody>
      </p:sp>
      <p:pic>
        <p:nvPicPr>
          <p:cNvPr id="5" name="Content Placeholder 4">
            <a:extLst>
              <a:ext uri="{FF2B5EF4-FFF2-40B4-BE49-F238E27FC236}">
                <a16:creationId xmlns:a16="http://schemas.microsoft.com/office/drawing/2014/main" id="{0009EEA1-5D27-4D00-8CAB-E4EF494090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9598" y="1825625"/>
            <a:ext cx="10472804" cy="4351338"/>
          </a:xfrm>
        </p:spPr>
      </p:pic>
      <p:sp>
        <p:nvSpPr>
          <p:cNvPr id="6" name="TextBox 5">
            <a:extLst>
              <a:ext uri="{FF2B5EF4-FFF2-40B4-BE49-F238E27FC236}">
                <a16:creationId xmlns:a16="http://schemas.microsoft.com/office/drawing/2014/main" id="{0282D223-AACF-47ED-B98C-1E74677DF332}"/>
              </a:ext>
            </a:extLst>
          </p:cNvPr>
          <p:cNvSpPr txBox="1"/>
          <p:nvPr/>
        </p:nvSpPr>
        <p:spPr>
          <a:xfrm>
            <a:off x="1075765" y="1344706"/>
            <a:ext cx="3048000" cy="400110"/>
          </a:xfrm>
          <a:prstGeom prst="rect">
            <a:avLst/>
          </a:prstGeom>
          <a:noFill/>
        </p:spPr>
        <p:txBody>
          <a:bodyPr wrap="square" rtlCol="0">
            <a:spAutoFit/>
          </a:bodyPr>
          <a:lstStyle/>
          <a:p>
            <a:r>
              <a:rPr lang="en-US" sz="2000" dirty="0"/>
              <a:t>Interactive Graph: </a:t>
            </a:r>
            <a:r>
              <a:rPr lang="en-US" sz="2000" dirty="0">
                <a:hlinkClick r:id="rId3" action="ppaction://hlinkfile"/>
              </a:rPr>
              <a:t>Link</a:t>
            </a:r>
            <a:endParaRPr lang="en-US" sz="2000" dirty="0"/>
          </a:p>
        </p:txBody>
      </p:sp>
    </p:spTree>
    <p:extLst>
      <p:ext uri="{BB962C8B-B14F-4D97-AF65-F5344CB8AC3E}">
        <p14:creationId xmlns:p14="http://schemas.microsoft.com/office/powerpoint/2010/main" val="1847884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B8A8-4CD1-4371-B2A1-53F577407BC0}"/>
              </a:ext>
            </a:extLst>
          </p:cNvPr>
          <p:cNvSpPr>
            <a:spLocks noGrp="1"/>
          </p:cNvSpPr>
          <p:nvPr>
            <p:ph type="title"/>
          </p:nvPr>
        </p:nvSpPr>
        <p:spPr>
          <a:xfrm>
            <a:off x="838200" y="365125"/>
            <a:ext cx="10515600" cy="782357"/>
          </a:xfrm>
        </p:spPr>
        <p:txBody>
          <a:bodyPr>
            <a:normAutofit/>
          </a:bodyPr>
          <a:lstStyle/>
          <a:p>
            <a:r>
              <a:rPr lang="en-US" dirty="0"/>
              <a:t>3.4 Correlation with News and Social Media</a:t>
            </a:r>
          </a:p>
        </p:txBody>
      </p:sp>
      <p:pic>
        <p:nvPicPr>
          <p:cNvPr id="5" name="Content Placeholder 4">
            <a:extLst>
              <a:ext uri="{FF2B5EF4-FFF2-40B4-BE49-F238E27FC236}">
                <a16:creationId xmlns:a16="http://schemas.microsoft.com/office/drawing/2014/main" id="{1EDAA489-C53A-429F-BFAE-34C32F6FD3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657" y="1825625"/>
            <a:ext cx="11048526" cy="4667250"/>
          </a:xfrm>
        </p:spPr>
      </p:pic>
      <p:sp>
        <p:nvSpPr>
          <p:cNvPr id="6" name="TextBox 5">
            <a:extLst>
              <a:ext uri="{FF2B5EF4-FFF2-40B4-BE49-F238E27FC236}">
                <a16:creationId xmlns:a16="http://schemas.microsoft.com/office/drawing/2014/main" id="{DE16C38E-91F9-4E44-84D4-1CE3F2050135}"/>
              </a:ext>
            </a:extLst>
          </p:cNvPr>
          <p:cNvSpPr txBox="1"/>
          <p:nvPr/>
        </p:nvSpPr>
        <p:spPr>
          <a:xfrm>
            <a:off x="1547378" y="1147482"/>
            <a:ext cx="4427302" cy="369332"/>
          </a:xfrm>
          <a:prstGeom prst="rect">
            <a:avLst/>
          </a:prstGeom>
          <a:noFill/>
        </p:spPr>
        <p:txBody>
          <a:bodyPr wrap="none" rtlCol="0">
            <a:spAutoFit/>
          </a:bodyPr>
          <a:lstStyle/>
          <a:p>
            <a:r>
              <a:rPr lang="en-US" dirty="0"/>
              <a:t>Interactive graph for better visualization: </a:t>
            </a:r>
            <a:r>
              <a:rPr lang="en-US" dirty="0">
                <a:hlinkClick r:id="rId3" action="ppaction://hlinkfile"/>
              </a:rPr>
              <a:t>Link</a:t>
            </a:r>
            <a:endParaRPr lang="en-US" dirty="0"/>
          </a:p>
        </p:txBody>
      </p:sp>
    </p:spTree>
    <p:extLst>
      <p:ext uri="{BB962C8B-B14F-4D97-AF65-F5344CB8AC3E}">
        <p14:creationId xmlns:p14="http://schemas.microsoft.com/office/powerpoint/2010/main" val="616546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5A7C-935E-4203-85BD-7A4A45D2580F}"/>
              </a:ext>
            </a:extLst>
          </p:cNvPr>
          <p:cNvSpPr>
            <a:spLocks noGrp="1"/>
          </p:cNvSpPr>
          <p:nvPr>
            <p:ph type="title"/>
          </p:nvPr>
        </p:nvSpPr>
        <p:spPr>
          <a:xfrm>
            <a:off x="838200" y="1019548"/>
            <a:ext cx="10515600" cy="746499"/>
          </a:xfrm>
        </p:spPr>
        <p:txBody>
          <a:bodyPr/>
          <a:lstStyle/>
          <a:p>
            <a:r>
              <a:rPr lang="en-US" b="1" dirty="0"/>
              <a:t>3.3 Insights</a:t>
            </a:r>
          </a:p>
        </p:txBody>
      </p:sp>
      <p:sp>
        <p:nvSpPr>
          <p:cNvPr id="3" name="Content Placeholder 2">
            <a:extLst>
              <a:ext uri="{FF2B5EF4-FFF2-40B4-BE49-F238E27FC236}">
                <a16:creationId xmlns:a16="http://schemas.microsoft.com/office/drawing/2014/main" id="{CF1511A6-77DB-4C51-9804-B16164C87079}"/>
              </a:ext>
            </a:extLst>
          </p:cNvPr>
          <p:cNvSpPr>
            <a:spLocks noGrp="1"/>
          </p:cNvSpPr>
          <p:nvPr>
            <p:ph idx="1"/>
          </p:nvPr>
        </p:nvSpPr>
        <p:spPr>
          <a:xfrm>
            <a:off x="838200" y="2178423"/>
            <a:ext cx="10515600" cy="3998539"/>
          </a:xfrm>
        </p:spPr>
        <p:txBody>
          <a:bodyPr>
            <a:normAutofit/>
          </a:bodyPr>
          <a:lstStyle/>
          <a:p>
            <a:r>
              <a:rPr lang="en-US" sz="1900" dirty="0"/>
              <a:t>Satellite imagery and geospatial data matched reports of increased military presence and infrastructure development in specific border regions.</a:t>
            </a:r>
          </a:p>
          <a:p>
            <a:r>
              <a:rPr lang="en-US" sz="1900" dirty="0"/>
              <a:t>Observations of new facilities and changes in border infrastructure from satellite images aligned with news articles detailing recent construction and upgrades.</a:t>
            </a:r>
          </a:p>
          <a:p>
            <a:r>
              <a:rPr lang="en-US" sz="1900" dirty="0"/>
              <a:t>Social media posts describing troop movements were consistent with satellite observations of increased military activity in identified areas.</a:t>
            </a:r>
          </a:p>
          <a:p>
            <a:r>
              <a:rPr lang="en-US" sz="1900" dirty="0"/>
              <a:t>Sentiment expressed in social media posts often reflected real-time developments observed through geospatial and satellite data.</a:t>
            </a:r>
          </a:p>
        </p:txBody>
      </p:sp>
    </p:spTree>
    <p:extLst>
      <p:ext uri="{BB962C8B-B14F-4D97-AF65-F5344CB8AC3E}">
        <p14:creationId xmlns:p14="http://schemas.microsoft.com/office/powerpoint/2010/main" val="3453104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6BBA-FA76-4018-AF33-F97C6A89C870}"/>
              </a:ext>
            </a:extLst>
          </p:cNvPr>
          <p:cNvSpPr>
            <a:spLocks noGrp="1"/>
          </p:cNvSpPr>
          <p:nvPr>
            <p:ph type="title"/>
          </p:nvPr>
        </p:nvSpPr>
        <p:spPr>
          <a:xfrm>
            <a:off x="838200" y="365125"/>
            <a:ext cx="10515600" cy="773393"/>
          </a:xfrm>
        </p:spPr>
        <p:txBody>
          <a:bodyPr>
            <a:normAutofit/>
          </a:bodyPr>
          <a:lstStyle/>
          <a:p>
            <a:r>
              <a:rPr lang="en-US" sz="3700" b="1" dirty="0"/>
              <a:t>3.4 Sentiment Polarity on News &amp; Social Media</a:t>
            </a:r>
          </a:p>
        </p:txBody>
      </p:sp>
      <p:pic>
        <p:nvPicPr>
          <p:cNvPr id="5" name="Content Placeholder 4">
            <a:extLst>
              <a:ext uri="{FF2B5EF4-FFF2-40B4-BE49-F238E27FC236}">
                <a16:creationId xmlns:a16="http://schemas.microsoft.com/office/drawing/2014/main" id="{94849ABE-AA99-410A-8A4A-D00391858C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9204" y="1048871"/>
            <a:ext cx="9467078" cy="5660433"/>
          </a:xfrm>
        </p:spPr>
      </p:pic>
    </p:spTree>
    <p:extLst>
      <p:ext uri="{BB962C8B-B14F-4D97-AF65-F5344CB8AC3E}">
        <p14:creationId xmlns:p14="http://schemas.microsoft.com/office/powerpoint/2010/main" val="640325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9949-8B74-4F0A-8B1E-93D000F7532F}"/>
              </a:ext>
            </a:extLst>
          </p:cNvPr>
          <p:cNvSpPr>
            <a:spLocks noGrp="1"/>
          </p:cNvSpPr>
          <p:nvPr>
            <p:ph type="title"/>
          </p:nvPr>
        </p:nvSpPr>
        <p:spPr>
          <a:xfrm>
            <a:off x="838200" y="571314"/>
            <a:ext cx="10515600" cy="845110"/>
          </a:xfrm>
        </p:spPr>
        <p:txBody>
          <a:bodyPr/>
          <a:lstStyle/>
          <a:p>
            <a:r>
              <a:rPr lang="en-US" b="1" dirty="0"/>
              <a:t>3.5 Discrepancies (</a:t>
            </a:r>
            <a:r>
              <a:rPr lang="en-US" b="1" dirty="0">
                <a:hlinkClick r:id="rId2" action="ppaction://hlinkfile"/>
              </a:rPr>
              <a:t>Graph Link</a:t>
            </a:r>
            <a:r>
              <a:rPr lang="en-US" b="1" dirty="0"/>
              <a:t>)</a:t>
            </a:r>
          </a:p>
        </p:txBody>
      </p:sp>
      <p:sp>
        <p:nvSpPr>
          <p:cNvPr id="3" name="Content Placeholder 2">
            <a:extLst>
              <a:ext uri="{FF2B5EF4-FFF2-40B4-BE49-F238E27FC236}">
                <a16:creationId xmlns:a16="http://schemas.microsoft.com/office/drawing/2014/main" id="{24064858-86F0-44AA-852B-699AE84381E2}"/>
              </a:ext>
            </a:extLst>
          </p:cNvPr>
          <p:cNvSpPr>
            <a:spLocks noGrp="1"/>
          </p:cNvSpPr>
          <p:nvPr>
            <p:ph idx="1"/>
          </p:nvPr>
        </p:nvSpPr>
        <p:spPr>
          <a:xfrm>
            <a:off x="838200" y="1550894"/>
            <a:ext cx="10515600" cy="4626069"/>
          </a:xfrm>
        </p:spPr>
        <p:txBody>
          <a:bodyPr>
            <a:normAutofit/>
          </a:bodyPr>
          <a:lstStyle/>
          <a:p>
            <a:r>
              <a:rPr lang="en-US" sz="1600" dirty="0"/>
              <a:t>Some news reports and social media posts included information that did not align with the observed data, such as unverified claims of troop buildups or border incidents not supported by satellite images.</a:t>
            </a:r>
          </a:p>
          <a:p>
            <a:r>
              <a:rPr lang="en-US" sz="1600" dirty="0"/>
              <a:t>Instances where reported incidents did not match the timing or location of observed events in satellite imagery.</a:t>
            </a:r>
          </a:p>
          <a:p>
            <a:r>
              <a:rPr lang="en-US" sz="1600" dirty="0"/>
              <a:t>Social media posts contained unverified or conflicting information that did not correspond with the geospatial and satellite data.</a:t>
            </a:r>
          </a:p>
          <a:p>
            <a:pPr marL="0" indent="0">
              <a:buNone/>
            </a:pPr>
            <a:r>
              <a:rPr lang="en-US" altLang="en-US" sz="1900" b="1" dirty="0">
                <a:latin typeface="Arial" panose="020B0604020202020204" pitchFamily="34" charset="0"/>
              </a:rPr>
              <a:t>3.6 Impact on assessment</a:t>
            </a:r>
          </a:p>
          <a:p>
            <a:r>
              <a:rPr lang="en-US" sz="1600" dirty="0"/>
              <a:t>Corroborated evidence from OSINT supports the reliability of satellite and geospatial findings, providing a more accurate picture of the situation.</a:t>
            </a:r>
            <a:endParaRPr lang="en-US" sz="1600" b="1" dirty="0">
              <a:latin typeface="Arial" panose="020B0604020202020204" pitchFamily="34" charset="0"/>
            </a:endParaRPr>
          </a:p>
          <a:p>
            <a:r>
              <a:rPr lang="en-US" sz="1600" dirty="0"/>
              <a:t>Consistent data across sources strengthens the confidence in observed trends and activities.</a:t>
            </a:r>
          </a:p>
          <a:p>
            <a:pPr marL="0" indent="0">
              <a:buNone/>
            </a:pPr>
            <a:r>
              <a:rPr kumimoji="0" lang="en-US" altLang="en-US" sz="2000" b="1" i="0" u="none" strike="noStrike" cap="none" normalizeH="0" baseline="0" dirty="0">
                <a:ln>
                  <a:noFill/>
                </a:ln>
                <a:solidFill>
                  <a:schemeClr val="tx1"/>
                </a:solidFill>
                <a:effectLst/>
                <a:latin typeface="Arial" panose="020B0604020202020204" pitchFamily="34" charset="0"/>
              </a:rPr>
              <a:t>3.7 Summary</a:t>
            </a:r>
          </a:p>
          <a:p>
            <a:r>
              <a:rPr lang="en-US" sz="1600" dirty="0"/>
              <a:t>Alignment of satellite imagery with news reports and social media on military activity and infrastructure changes.</a:t>
            </a:r>
          </a:p>
          <a:p>
            <a:pPr marL="0" indent="0">
              <a:buNone/>
            </a:pPr>
            <a:r>
              <a:rPr kumimoji="0" lang="en-US" altLang="en-US" sz="1600" b="1" i="0" u="none" strike="noStrike" cap="none" normalizeH="0" baseline="0" dirty="0">
                <a:ln>
                  <a:noFill/>
                </a:ln>
                <a:solidFill>
                  <a:schemeClr val="tx1"/>
                </a:solidFill>
                <a:effectLst/>
                <a:latin typeface="Arial" panose="020B0604020202020204" pitchFamily="34" charset="0"/>
              </a:rPr>
              <a:t>3.8 Recommendation</a:t>
            </a:r>
          </a:p>
          <a:p>
            <a:r>
              <a:rPr lang="en-US" sz="1600" dirty="0"/>
              <a:t>Continue verification, integrate corroborated findings into assessments, and monitor OSINT for ongoing updates.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endParaRPr lang="en-US" sz="1900" dirty="0"/>
          </a:p>
          <a:p>
            <a:endParaRPr lang="en-US" sz="1900" dirty="0"/>
          </a:p>
        </p:txBody>
      </p:sp>
    </p:spTree>
    <p:extLst>
      <p:ext uri="{BB962C8B-B14F-4D97-AF65-F5344CB8AC3E}">
        <p14:creationId xmlns:p14="http://schemas.microsoft.com/office/powerpoint/2010/main" val="3178308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A4FFC-9EAB-4E70-83A5-3FB1F4D903A1}"/>
              </a:ext>
            </a:extLst>
          </p:cNvPr>
          <p:cNvSpPr>
            <a:spLocks noGrp="1"/>
          </p:cNvSpPr>
          <p:nvPr>
            <p:ph type="title"/>
          </p:nvPr>
        </p:nvSpPr>
        <p:spPr>
          <a:xfrm>
            <a:off x="838200" y="365125"/>
            <a:ext cx="10515600" cy="746499"/>
          </a:xfrm>
        </p:spPr>
        <p:txBody>
          <a:bodyPr>
            <a:normAutofit/>
          </a:bodyPr>
          <a:lstStyle/>
          <a:p>
            <a:r>
              <a:rPr lang="en-US" sz="3800" b="1" dirty="0"/>
              <a:t>4.1 </a:t>
            </a:r>
            <a:r>
              <a:rPr lang="en-US" sz="3800" b="1" dirty="0">
                <a:effectLst/>
              </a:rPr>
              <a:t>Threat Assessment and Recommendations</a:t>
            </a:r>
            <a:endParaRPr lang="en-US" sz="3800" b="1" dirty="0"/>
          </a:p>
        </p:txBody>
      </p:sp>
      <p:pic>
        <p:nvPicPr>
          <p:cNvPr id="5" name="Content Placeholder 4">
            <a:extLst>
              <a:ext uri="{FF2B5EF4-FFF2-40B4-BE49-F238E27FC236}">
                <a16:creationId xmlns:a16="http://schemas.microsoft.com/office/drawing/2014/main" id="{27FE9835-05DF-4E23-A846-124E974A16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0030" y="1839544"/>
            <a:ext cx="9750688" cy="4721745"/>
          </a:xfrm>
        </p:spPr>
      </p:pic>
      <p:sp>
        <p:nvSpPr>
          <p:cNvPr id="6" name="TextBox 5">
            <a:extLst>
              <a:ext uri="{FF2B5EF4-FFF2-40B4-BE49-F238E27FC236}">
                <a16:creationId xmlns:a16="http://schemas.microsoft.com/office/drawing/2014/main" id="{A46DFD35-9306-4CE5-A04C-8B082DF3C9DD}"/>
              </a:ext>
            </a:extLst>
          </p:cNvPr>
          <p:cNvSpPr txBox="1"/>
          <p:nvPr/>
        </p:nvSpPr>
        <p:spPr>
          <a:xfrm>
            <a:off x="1479176" y="1290918"/>
            <a:ext cx="4318233" cy="369332"/>
          </a:xfrm>
          <a:prstGeom prst="rect">
            <a:avLst/>
          </a:prstGeom>
          <a:noFill/>
        </p:spPr>
        <p:txBody>
          <a:bodyPr wrap="none" rtlCol="0">
            <a:spAutoFit/>
          </a:bodyPr>
          <a:lstStyle/>
          <a:p>
            <a:r>
              <a:rPr lang="en-US" dirty="0"/>
              <a:t>Interactive Map for better visualization: </a:t>
            </a:r>
            <a:r>
              <a:rPr lang="en-US" dirty="0">
                <a:hlinkClick r:id="rId3" action="ppaction://hlinkfile"/>
              </a:rPr>
              <a:t>Link</a:t>
            </a:r>
            <a:endParaRPr lang="en-US" dirty="0"/>
          </a:p>
        </p:txBody>
      </p:sp>
    </p:spTree>
    <p:extLst>
      <p:ext uri="{BB962C8B-B14F-4D97-AF65-F5344CB8AC3E}">
        <p14:creationId xmlns:p14="http://schemas.microsoft.com/office/powerpoint/2010/main" val="1869382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2E438-75D6-43C2-827C-215029B2AA36}"/>
              </a:ext>
            </a:extLst>
          </p:cNvPr>
          <p:cNvSpPr>
            <a:spLocks noGrp="1"/>
          </p:cNvSpPr>
          <p:nvPr>
            <p:ph type="title"/>
          </p:nvPr>
        </p:nvSpPr>
        <p:spPr>
          <a:xfrm>
            <a:off x="838200" y="365125"/>
            <a:ext cx="10515600" cy="952687"/>
          </a:xfrm>
        </p:spPr>
        <p:txBody>
          <a:bodyPr/>
          <a:lstStyle/>
          <a:p>
            <a:r>
              <a:rPr lang="en-US" dirty="0"/>
              <a:t>4.2 Thread Graph</a:t>
            </a:r>
          </a:p>
        </p:txBody>
      </p:sp>
      <p:pic>
        <p:nvPicPr>
          <p:cNvPr id="5" name="Content Placeholder 4">
            <a:extLst>
              <a:ext uri="{FF2B5EF4-FFF2-40B4-BE49-F238E27FC236}">
                <a16:creationId xmlns:a16="http://schemas.microsoft.com/office/drawing/2014/main" id="{3A3D488A-44CB-4D70-AE2C-6CADD5981D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5176" y="1387960"/>
            <a:ext cx="9581647" cy="5470040"/>
          </a:xfrm>
        </p:spPr>
      </p:pic>
    </p:spTree>
    <p:extLst>
      <p:ext uri="{BB962C8B-B14F-4D97-AF65-F5344CB8AC3E}">
        <p14:creationId xmlns:p14="http://schemas.microsoft.com/office/powerpoint/2010/main" val="3977978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8F51-6D07-4F38-A3AB-D92ED287CDF2}"/>
              </a:ext>
            </a:extLst>
          </p:cNvPr>
          <p:cNvSpPr>
            <a:spLocks noGrp="1"/>
          </p:cNvSpPr>
          <p:nvPr>
            <p:ph type="ctrTitle"/>
          </p:nvPr>
        </p:nvSpPr>
        <p:spPr>
          <a:xfrm>
            <a:off x="1524000" y="1705070"/>
            <a:ext cx="9144000" cy="697472"/>
          </a:xfrm>
        </p:spPr>
        <p:txBody>
          <a:bodyPr>
            <a:normAutofit fontScale="90000"/>
          </a:bodyPr>
          <a:lstStyle/>
          <a:p>
            <a:r>
              <a:rPr lang="en-US" b="1" dirty="0"/>
              <a:t>1.1 Objective</a:t>
            </a:r>
          </a:p>
        </p:txBody>
      </p:sp>
      <p:sp>
        <p:nvSpPr>
          <p:cNvPr id="4" name="TextBox 3">
            <a:extLst>
              <a:ext uri="{FF2B5EF4-FFF2-40B4-BE49-F238E27FC236}">
                <a16:creationId xmlns:a16="http://schemas.microsoft.com/office/drawing/2014/main" id="{D125B5FE-4023-4284-B474-5019ECA73837}"/>
              </a:ext>
            </a:extLst>
          </p:cNvPr>
          <p:cNvSpPr txBox="1"/>
          <p:nvPr/>
        </p:nvSpPr>
        <p:spPr>
          <a:xfrm>
            <a:off x="1791147" y="2931459"/>
            <a:ext cx="9208547" cy="1200329"/>
          </a:xfrm>
          <a:prstGeom prst="rect">
            <a:avLst/>
          </a:prstGeom>
          <a:noFill/>
        </p:spPr>
        <p:txBody>
          <a:bodyPr wrap="none" rtlCol="0">
            <a:spAutoFit/>
          </a:bodyPr>
          <a:lstStyle/>
          <a:p>
            <a:r>
              <a:rPr lang="en-US" dirty="0"/>
              <a:t>Analyzing cross-border activities between two neighboring countries, Country A and Country B. </a:t>
            </a:r>
          </a:p>
          <a:p>
            <a:r>
              <a:rPr lang="en-US" dirty="0"/>
              <a:t>The region in question is prone to geopolitical tensions, and there has been a recent increase in </a:t>
            </a:r>
          </a:p>
          <a:p>
            <a:r>
              <a:rPr lang="en-US" dirty="0"/>
              <a:t>reported movements across the border. Your role is to analyze the provided data, identify any </a:t>
            </a:r>
          </a:p>
          <a:p>
            <a:r>
              <a:rPr lang="en-US" dirty="0"/>
              <a:t>potential threats or significant patterns, and recommend actions to the senior intelligence team.</a:t>
            </a:r>
          </a:p>
        </p:txBody>
      </p:sp>
    </p:spTree>
    <p:extLst>
      <p:ext uri="{BB962C8B-B14F-4D97-AF65-F5344CB8AC3E}">
        <p14:creationId xmlns:p14="http://schemas.microsoft.com/office/powerpoint/2010/main" val="1107336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70CE7-E541-40C3-820C-905D2F7F9943}"/>
              </a:ext>
            </a:extLst>
          </p:cNvPr>
          <p:cNvSpPr>
            <a:spLocks noGrp="1"/>
          </p:cNvSpPr>
          <p:nvPr>
            <p:ph type="title"/>
          </p:nvPr>
        </p:nvSpPr>
        <p:spPr/>
        <p:txBody>
          <a:bodyPr/>
          <a:lstStyle/>
          <a:p>
            <a:r>
              <a:rPr lang="en-US" dirty="0"/>
              <a:t>4.3 Impact Assessment</a:t>
            </a:r>
          </a:p>
        </p:txBody>
      </p:sp>
      <p:pic>
        <p:nvPicPr>
          <p:cNvPr id="5" name="Content Placeholder 4">
            <a:extLst>
              <a:ext uri="{FF2B5EF4-FFF2-40B4-BE49-F238E27FC236}">
                <a16:creationId xmlns:a16="http://schemas.microsoft.com/office/drawing/2014/main" id="{E9ACD803-F748-42A9-B623-93C25281D9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9861" y="1449108"/>
            <a:ext cx="8418210" cy="5253552"/>
          </a:xfrm>
        </p:spPr>
      </p:pic>
    </p:spTree>
    <p:extLst>
      <p:ext uri="{BB962C8B-B14F-4D97-AF65-F5344CB8AC3E}">
        <p14:creationId xmlns:p14="http://schemas.microsoft.com/office/powerpoint/2010/main" val="2573916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BBAB0-7874-4BC0-9C73-B6FF192D9FA9}"/>
              </a:ext>
            </a:extLst>
          </p:cNvPr>
          <p:cNvSpPr>
            <a:spLocks noGrp="1"/>
          </p:cNvSpPr>
          <p:nvPr>
            <p:ph type="title"/>
          </p:nvPr>
        </p:nvSpPr>
        <p:spPr>
          <a:xfrm>
            <a:off x="838200" y="365125"/>
            <a:ext cx="10515600" cy="576169"/>
          </a:xfrm>
        </p:spPr>
        <p:txBody>
          <a:bodyPr>
            <a:normAutofit fontScale="90000"/>
          </a:bodyPr>
          <a:lstStyle/>
          <a:p>
            <a:r>
              <a:rPr lang="en-US" b="1" dirty="0"/>
              <a:t>4.3 Potential Threads:</a:t>
            </a:r>
          </a:p>
        </p:txBody>
      </p:sp>
      <p:sp>
        <p:nvSpPr>
          <p:cNvPr id="3" name="Content Placeholder 2">
            <a:extLst>
              <a:ext uri="{FF2B5EF4-FFF2-40B4-BE49-F238E27FC236}">
                <a16:creationId xmlns:a16="http://schemas.microsoft.com/office/drawing/2014/main" id="{333CEE0F-5361-4BF9-8FF4-C7D68F4E3FF1}"/>
              </a:ext>
            </a:extLst>
          </p:cNvPr>
          <p:cNvSpPr>
            <a:spLocks noGrp="1"/>
          </p:cNvSpPr>
          <p:nvPr>
            <p:ph idx="1"/>
          </p:nvPr>
        </p:nvSpPr>
        <p:spPr>
          <a:xfrm>
            <a:off x="838200" y="1013013"/>
            <a:ext cx="10515600" cy="5719482"/>
          </a:xfrm>
        </p:spPr>
        <p:txBody>
          <a:bodyPr>
            <a:normAutofit fontScale="55000" lnSpcReduction="20000"/>
          </a:bodyPr>
          <a:lstStyle/>
          <a:p>
            <a:r>
              <a:rPr lang="en-US" sz="2900" dirty="0"/>
              <a:t>Recent satellite images reveal significant troop deployments and military infrastructure upgrades near the border. This could indicate preparation for potential conflicts or heightened border security.</a:t>
            </a:r>
          </a:p>
          <a:p>
            <a:r>
              <a:rPr lang="en-US" sz="2900" dirty="0"/>
              <a:t>Geospatial data shows atypical cross-border movements, including frequent and irregular troop movements and logistical operations. Such patterns may suggest escalated military activities or preparation for incursions.</a:t>
            </a:r>
          </a:p>
          <a:p>
            <a:r>
              <a:rPr lang="en-US" sz="2900" dirty="0"/>
              <a:t>New infrastructure, including border fortifications and surveillance systems, may signal efforts to bolster border control or prepare for increased confrontations.</a:t>
            </a:r>
          </a:p>
          <a:p>
            <a:r>
              <a:rPr lang="en-US" sz="2900" dirty="0"/>
              <a:t>Historical data reveals a pattern of increased tensions and incidents during similar periods of heightened activity. Past incidents of clashes and incursions align with current observations of increased military activity.</a:t>
            </a:r>
          </a:p>
          <a:p>
            <a:r>
              <a:rPr lang="en-US" sz="2900" dirty="0"/>
              <a:t>Recent patterns of movement and infrastructure changes are consistent with historical trends of border tensions and pre-conflict preparations.</a:t>
            </a:r>
          </a:p>
          <a:p>
            <a:pPr marL="0" indent="0">
              <a:buNone/>
            </a:pPr>
            <a:r>
              <a:rPr lang="en-US" sz="4000" dirty="0"/>
              <a:t>4.4 Recommended Action:</a:t>
            </a:r>
          </a:p>
          <a:p>
            <a:r>
              <a:rPr lang="en-US" sz="2700" dirty="0"/>
              <a:t>Implement continuous monitoring of the identified hotspots using satellite imagery and geospatial data to detect any further changes or escalations in real-time.</a:t>
            </a:r>
          </a:p>
          <a:p>
            <a:r>
              <a:rPr lang="en-US" sz="2700" dirty="0"/>
              <a:t>Establish a system for receiving and analyzing real-time updates from satellite imagery and geospatial data to promptly identify any new developments or shifts in patterns.</a:t>
            </a:r>
          </a:p>
          <a:p>
            <a:r>
              <a:rPr lang="en-US" sz="2700" dirty="0"/>
              <a:t>Expand intelligence gathering efforts to include on-the-ground reports, local intelligence, and additional open-source information to complement geospatial and satellite data.</a:t>
            </a:r>
          </a:p>
          <a:p>
            <a:r>
              <a:rPr lang="en-US" sz="2700" dirty="0"/>
              <a:t>Enhance coordination with open-source intelligence sources, including news reports and social media, to corroborate findings and gain a broader perspective on the situation.</a:t>
            </a:r>
          </a:p>
          <a:p>
            <a:r>
              <a:rPr lang="en-US" sz="2700" dirty="0"/>
              <a:t>Conduct a thorough risk assessment based on current and historical data to develop contingency plans and strategic responses to potential threats.</a:t>
            </a:r>
          </a:p>
          <a:p>
            <a:r>
              <a:rPr lang="en-US" sz="2700" dirty="0"/>
              <a:t>Engage in diplomatic efforts to address rising tensions and prevent potential conflicts. Explore dialogue opportunities with neighboring countries to de-escalate the situation.</a:t>
            </a:r>
          </a:p>
          <a:p>
            <a:endParaRPr lang="en-US" sz="1900" dirty="0"/>
          </a:p>
        </p:txBody>
      </p:sp>
    </p:spTree>
    <p:extLst>
      <p:ext uri="{BB962C8B-B14F-4D97-AF65-F5344CB8AC3E}">
        <p14:creationId xmlns:p14="http://schemas.microsoft.com/office/powerpoint/2010/main" val="2918938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1D093-A866-4597-86E2-66DF256604EF}"/>
              </a:ext>
            </a:extLst>
          </p:cNvPr>
          <p:cNvSpPr>
            <a:spLocks noGrp="1"/>
          </p:cNvSpPr>
          <p:nvPr>
            <p:ph type="title"/>
          </p:nvPr>
        </p:nvSpPr>
        <p:spPr/>
        <p:txBody>
          <a:bodyPr/>
          <a:lstStyle/>
          <a:p>
            <a:r>
              <a:rPr lang="en-US" b="1" dirty="0"/>
              <a:t>1.2 Data in hand:-</a:t>
            </a:r>
          </a:p>
        </p:txBody>
      </p:sp>
      <p:sp>
        <p:nvSpPr>
          <p:cNvPr id="3" name="Content Placeholder 2">
            <a:extLst>
              <a:ext uri="{FF2B5EF4-FFF2-40B4-BE49-F238E27FC236}">
                <a16:creationId xmlns:a16="http://schemas.microsoft.com/office/drawing/2014/main" id="{5FF6A947-555A-4E67-B19B-1C79D46031B4}"/>
              </a:ext>
            </a:extLst>
          </p:cNvPr>
          <p:cNvSpPr>
            <a:spLocks noGrp="1"/>
          </p:cNvSpPr>
          <p:nvPr>
            <p:ph idx="1"/>
          </p:nvPr>
        </p:nvSpPr>
        <p:spPr>
          <a:xfrm>
            <a:off x="838200" y="1825625"/>
            <a:ext cx="10515600" cy="3732493"/>
          </a:xfrm>
        </p:spPr>
        <p:txBody>
          <a:bodyPr/>
          <a:lstStyle/>
          <a:p>
            <a:pPr>
              <a:buFont typeface="+mj-lt"/>
              <a:buAutoNum type="arabicPeriod"/>
            </a:pPr>
            <a:r>
              <a:rPr lang="en-US" b="1" dirty="0"/>
              <a:t>Geospatial Data</a:t>
            </a:r>
            <a:r>
              <a:rPr lang="en-US" dirty="0"/>
              <a:t>: A dataset containing GPS coordinates, timestamps, locations, and movement types (entry/exit) for the past 6 months.</a:t>
            </a:r>
          </a:p>
          <a:p>
            <a:pPr>
              <a:buFont typeface="+mj-lt"/>
              <a:buAutoNum type="arabicPeriod"/>
            </a:pPr>
            <a:r>
              <a:rPr lang="en-US" b="1" dirty="0"/>
              <a:t>Satellite Details</a:t>
            </a:r>
            <a:r>
              <a:rPr lang="en-US" dirty="0"/>
              <a:t>: A set of satellite details covering key areas along the border between Country A and Country B.</a:t>
            </a:r>
          </a:p>
          <a:p>
            <a:pPr>
              <a:buFont typeface="+mj-lt"/>
              <a:buAutoNum type="arabicPeriod"/>
            </a:pPr>
            <a:r>
              <a:rPr lang="en-US" b="1" dirty="0"/>
              <a:t>News Reports</a:t>
            </a:r>
            <a:r>
              <a:rPr lang="en-US" dirty="0"/>
              <a:t>: A collection of recent news articles and social media posts related to cross-border incidents.</a:t>
            </a:r>
          </a:p>
          <a:p>
            <a:pPr>
              <a:buFont typeface="+mj-lt"/>
              <a:buAutoNum type="arabicPeriod"/>
            </a:pPr>
            <a:r>
              <a:rPr lang="en-US" b="1" dirty="0"/>
              <a:t>Historical Incidents</a:t>
            </a:r>
            <a:r>
              <a:rPr lang="en-US" dirty="0"/>
              <a:t> </a:t>
            </a:r>
            <a:r>
              <a:rPr lang="en-US" b="1" dirty="0"/>
              <a:t>Database</a:t>
            </a:r>
            <a:r>
              <a:rPr lang="en-US" dirty="0"/>
              <a:t>: A summary of past border incidents, including dates, locations, and outcomes.</a:t>
            </a:r>
          </a:p>
        </p:txBody>
      </p:sp>
    </p:spTree>
    <p:extLst>
      <p:ext uri="{BB962C8B-B14F-4D97-AF65-F5344CB8AC3E}">
        <p14:creationId xmlns:p14="http://schemas.microsoft.com/office/powerpoint/2010/main" val="180177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EE60A-70EC-4B85-B449-F2895885272C}"/>
              </a:ext>
            </a:extLst>
          </p:cNvPr>
          <p:cNvSpPr>
            <a:spLocks noGrp="1"/>
          </p:cNvSpPr>
          <p:nvPr>
            <p:ph type="title"/>
          </p:nvPr>
        </p:nvSpPr>
        <p:spPr>
          <a:xfrm>
            <a:off x="838200" y="980515"/>
            <a:ext cx="10515600" cy="845110"/>
          </a:xfrm>
        </p:spPr>
        <p:txBody>
          <a:bodyPr/>
          <a:lstStyle/>
          <a:p>
            <a:r>
              <a:rPr lang="en-US" b="1" dirty="0"/>
              <a:t>1.2 Task 1</a:t>
            </a:r>
          </a:p>
        </p:txBody>
      </p:sp>
      <p:sp>
        <p:nvSpPr>
          <p:cNvPr id="3" name="Content Placeholder 2">
            <a:extLst>
              <a:ext uri="{FF2B5EF4-FFF2-40B4-BE49-F238E27FC236}">
                <a16:creationId xmlns:a16="http://schemas.microsoft.com/office/drawing/2014/main" id="{BF88A101-8E59-4F98-B6B1-E3BC6E66E869}"/>
              </a:ext>
            </a:extLst>
          </p:cNvPr>
          <p:cNvSpPr>
            <a:spLocks noGrp="1"/>
          </p:cNvSpPr>
          <p:nvPr>
            <p:ph idx="1"/>
          </p:nvPr>
        </p:nvSpPr>
        <p:spPr>
          <a:xfrm>
            <a:off x="838200" y="2327649"/>
            <a:ext cx="10515600" cy="1428563"/>
          </a:xfrm>
        </p:spPr>
        <p:txBody>
          <a:bodyPr/>
          <a:lstStyle/>
          <a:p>
            <a:r>
              <a:rPr lang="en-US" b="1" dirty="0">
                <a:effectLst/>
              </a:rPr>
              <a:t>Geospatial Analysis: </a:t>
            </a:r>
            <a:r>
              <a:rPr lang="en-US" dirty="0"/>
              <a:t>Analyze the geospatial data to identify areas with significant cross-border movements. Use geospatial analysis tools to create heat maps and identify hotspots</a:t>
            </a:r>
          </a:p>
        </p:txBody>
      </p:sp>
    </p:spTree>
    <p:extLst>
      <p:ext uri="{BB962C8B-B14F-4D97-AF65-F5344CB8AC3E}">
        <p14:creationId xmlns:p14="http://schemas.microsoft.com/office/powerpoint/2010/main" val="266779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7047E-672D-4882-AC16-C46A1108903D}"/>
              </a:ext>
            </a:extLst>
          </p:cNvPr>
          <p:cNvSpPr>
            <a:spLocks noGrp="1"/>
          </p:cNvSpPr>
          <p:nvPr>
            <p:ph type="title"/>
          </p:nvPr>
        </p:nvSpPr>
        <p:spPr/>
        <p:txBody>
          <a:bodyPr/>
          <a:lstStyle/>
          <a:p>
            <a:r>
              <a:rPr lang="en-US" b="1" dirty="0"/>
              <a:t>1.3 Geospatial Analysis</a:t>
            </a:r>
          </a:p>
        </p:txBody>
      </p:sp>
      <p:pic>
        <p:nvPicPr>
          <p:cNvPr id="15" name="Content Placeholder 14">
            <a:extLst>
              <a:ext uri="{FF2B5EF4-FFF2-40B4-BE49-F238E27FC236}">
                <a16:creationId xmlns:a16="http://schemas.microsoft.com/office/drawing/2014/main" id="{80BDAEB4-8C01-4669-B8A0-3F77B4CD8F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9969" y="1825625"/>
            <a:ext cx="9432062" cy="4351338"/>
          </a:xfrm>
        </p:spPr>
      </p:pic>
      <p:sp>
        <p:nvSpPr>
          <p:cNvPr id="16" name="TextBox 15">
            <a:extLst>
              <a:ext uri="{FF2B5EF4-FFF2-40B4-BE49-F238E27FC236}">
                <a16:creationId xmlns:a16="http://schemas.microsoft.com/office/drawing/2014/main" id="{4C1FA41D-059C-45A4-90D0-C92A81A16A6F}"/>
              </a:ext>
            </a:extLst>
          </p:cNvPr>
          <p:cNvSpPr txBox="1"/>
          <p:nvPr/>
        </p:nvSpPr>
        <p:spPr>
          <a:xfrm>
            <a:off x="1379969" y="1398208"/>
            <a:ext cx="3464282" cy="369332"/>
          </a:xfrm>
          <a:prstGeom prst="rect">
            <a:avLst/>
          </a:prstGeom>
          <a:noFill/>
        </p:spPr>
        <p:txBody>
          <a:bodyPr wrap="none" rtlCol="0">
            <a:spAutoFit/>
          </a:bodyPr>
          <a:lstStyle/>
          <a:p>
            <a:r>
              <a:rPr lang="en-US" dirty="0"/>
              <a:t>For interactive map Click here: </a:t>
            </a:r>
            <a:r>
              <a:rPr lang="en-US" dirty="0">
                <a:hlinkClick r:id="rId3" action="ppaction://hlinkfile"/>
              </a:rPr>
              <a:t>Link</a:t>
            </a:r>
            <a:endParaRPr lang="en-US" dirty="0"/>
          </a:p>
        </p:txBody>
      </p:sp>
    </p:spTree>
    <p:extLst>
      <p:ext uri="{BB962C8B-B14F-4D97-AF65-F5344CB8AC3E}">
        <p14:creationId xmlns:p14="http://schemas.microsoft.com/office/powerpoint/2010/main" val="2660051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C5F52-527A-472C-8897-27A4F4A32F46}"/>
              </a:ext>
            </a:extLst>
          </p:cNvPr>
          <p:cNvSpPr>
            <a:spLocks noGrp="1"/>
          </p:cNvSpPr>
          <p:nvPr>
            <p:ph type="title"/>
          </p:nvPr>
        </p:nvSpPr>
        <p:spPr/>
        <p:txBody>
          <a:bodyPr/>
          <a:lstStyle/>
          <a:p>
            <a:r>
              <a:rPr lang="en-US" dirty="0"/>
              <a:t>1.4 Movements</a:t>
            </a:r>
          </a:p>
        </p:txBody>
      </p:sp>
      <p:pic>
        <p:nvPicPr>
          <p:cNvPr id="5" name="Content Placeholder 4">
            <a:extLst>
              <a:ext uri="{FF2B5EF4-FFF2-40B4-BE49-F238E27FC236}">
                <a16:creationId xmlns:a16="http://schemas.microsoft.com/office/drawing/2014/main" id="{826F3165-08DF-4465-9943-BE84D431F8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3671" y="1568823"/>
            <a:ext cx="9170893" cy="4626069"/>
          </a:xfrm>
        </p:spPr>
      </p:pic>
    </p:spTree>
    <p:extLst>
      <p:ext uri="{BB962C8B-B14F-4D97-AF65-F5344CB8AC3E}">
        <p14:creationId xmlns:p14="http://schemas.microsoft.com/office/powerpoint/2010/main" val="2713624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2E626-3B03-4F06-8957-8BEF5AA51A16}"/>
              </a:ext>
            </a:extLst>
          </p:cNvPr>
          <p:cNvSpPr>
            <a:spLocks noGrp="1"/>
          </p:cNvSpPr>
          <p:nvPr>
            <p:ph type="title"/>
          </p:nvPr>
        </p:nvSpPr>
        <p:spPr>
          <a:xfrm>
            <a:off x="838200" y="365125"/>
            <a:ext cx="10515600" cy="728569"/>
          </a:xfrm>
        </p:spPr>
        <p:txBody>
          <a:bodyPr>
            <a:normAutofit/>
          </a:bodyPr>
          <a:lstStyle/>
          <a:p>
            <a:r>
              <a:rPr lang="en-US" sz="3000" b="1" dirty="0"/>
              <a:t>1.5 Summary</a:t>
            </a:r>
          </a:p>
        </p:txBody>
      </p:sp>
      <p:sp>
        <p:nvSpPr>
          <p:cNvPr id="3" name="Content Placeholder 2">
            <a:extLst>
              <a:ext uri="{FF2B5EF4-FFF2-40B4-BE49-F238E27FC236}">
                <a16:creationId xmlns:a16="http://schemas.microsoft.com/office/drawing/2014/main" id="{6B59F896-BDBC-4387-940C-A1D1A84D1BAE}"/>
              </a:ext>
            </a:extLst>
          </p:cNvPr>
          <p:cNvSpPr>
            <a:spLocks noGrp="1"/>
          </p:cNvSpPr>
          <p:nvPr>
            <p:ph idx="1"/>
          </p:nvPr>
        </p:nvSpPr>
        <p:spPr>
          <a:xfrm>
            <a:off x="838200" y="1093694"/>
            <a:ext cx="10515600" cy="5280212"/>
          </a:xfrm>
        </p:spPr>
        <p:txBody>
          <a:bodyPr>
            <a:normAutofit/>
          </a:bodyPr>
          <a:lstStyle/>
          <a:p>
            <a:r>
              <a:rPr lang="en-US" sz="2000" dirty="0"/>
              <a:t>The visualization indicates entry and exits of Vehicles &amp; Troops.</a:t>
            </a:r>
          </a:p>
          <a:p>
            <a:r>
              <a:rPr lang="en-US" sz="2000" dirty="0"/>
              <a:t>The co-ordinates are the hotspot for border reinforcement activities.</a:t>
            </a:r>
          </a:p>
          <a:p>
            <a:r>
              <a:rPr lang="en-US" sz="2000" dirty="0"/>
              <a:t>The heatmap indicates constant movements.</a:t>
            </a:r>
          </a:p>
          <a:p>
            <a:r>
              <a:rPr lang="en-US" sz="2000" dirty="0"/>
              <a:t>Over the course of time daily movement is recorded.</a:t>
            </a:r>
          </a:p>
          <a:p>
            <a:r>
              <a:rPr lang="en-US" sz="2000" dirty="0"/>
              <a:t>Interactive maps showed detailed movement paths and locations, allowing for easy identification of trends and significant activity zones.</a:t>
            </a:r>
          </a:p>
          <a:p>
            <a:r>
              <a:rPr lang="en-US" sz="2000" dirty="0"/>
              <a:t>The inclusion of terrain and infrastructure details provided context for the movements, helping to assess the impact on and relationship with local infrastructure.</a:t>
            </a:r>
          </a:p>
          <a:p>
            <a:r>
              <a:rPr lang="en-US" sz="2000" dirty="0"/>
              <a:t>Increased activity near sensitive or strategic locations could be indicative of heightened risk or potential security threats.</a:t>
            </a:r>
          </a:p>
          <a:p>
            <a:r>
              <a:rPr lang="en-US" sz="2000" dirty="0"/>
              <a:t>Unexpected patterns might reflect operational shifts or responses to external events.</a:t>
            </a:r>
          </a:p>
          <a:p>
            <a:pPr marL="0" indent="0">
              <a:buNone/>
            </a:pPr>
            <a:r>
              <a:rPr lang="en-US" sz="2500" b="1" dirty="0"/>
              <a:t>1.6 Recommendation:-</a:t>
            </a:r>
          </a:p>
          <a:p>
            <a:r>
              <a:rPr lang="en-US" sz="2000" dirty="0"/>
              <a:t>Enhance monitoring, further investigation, and resource allocation for high-risk areas.</a:t>
            </a:r>
          </a:p>
          <a:p>
            <a:r>
              <a:rPr lang="en-US" sz="2000" dirty="0"/>
              <a:t>Get detailed view of the Co-Ordinates : </a:t>
            </a:r>
            <a:r>
              <a:rPr lang="en-US" sz="2000" dirty="0">
                <a:hlinkClick r:id="rId2" action="ppaction://hlinkfile"/>
              </a:rPr>
              <a:t>Link</a:t>
            </a:r>
            <a:r>
              <a:rPr lang="en-US" sz="2000" dirty="0"/>
              <a:t> and </a:t>
            </a:r>
            <a:r>
              <a:rPr lang="en-US" sz="2000" dirty="0">
                <a:hlinkClick r:id="rId3" action="ppaction://hlinkfile"/>
              </a:rPr>
              <a:t>Additional Link</a:t>
            </a:r>
            <a:endParaRPr lang="en-US" sz="2000" dirty="0"/>
          </a:p>
          <a:p>
            <a:endParaRPr lang="en-US" dirty="0"/>
          </a:p>
          <a:p>
            <a:endParaRPr lang="en-US" dirty="0"/>
          </a:p>
        </p:txBody>
      </p:sp>
    </p:spTree>
    <p:extLst>
      <p:ext uri="{BB962C8B-B14F-4D97-AF65-F5344CB8AC3E}">
        <p14:creationId xmlns:p14="http://schemas.microsoft.com/office/powerpoint/2010/main" val="2619793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03C90-3054-405F-AFCC-F30CDE2A266E}"/>
              </a:ext>
            </a:extLst>
          </p:cNvPr>
          <p:cNvSpPr>
            <a:spLocks noGrp="1"/>
          </p:cNvSpPr>
          <p:nvPr>
            <p:ph type="title"/>
          </p:nvPr>
        </p:nvSpPr>
        <p:spPr/>
        <p:txBody>
          <a:bodyPr/>
          <a:lstStyle/>
          <a:p>
            <a:r>
              <a:rPr lang="en-US" dirty="0"/>
              <a:t>2.1 </a:t>
            </a:r>
            <a:r>
              <a:rPr lang="en-US" b="1" dirty="0">
                <a:effectLst/>
              </a:rPr>
              <a:t>Satellite Details Interpretation (</a:t>
            </a:r>
            <a:r>
              <a:rPr lang="en-US" b="1" dirty="0">
                <a:effectLst/>
                <a:hlinkClick r:id="rId2" action="ppaction://hlinkfile"/>
              </a:rPr>
              <a:t>Graph Link</a:t>
            </a:r>
            <a:r>
              <a:rPr lang="en-US" b="1" dirty="0">
                <a:effectLst/>
              </a:rPr>
              <a:t>)</a:t>
            </a:r>
            <a:endParaRPr lang="en-US" dirty="0"/>
          </a:p>
        </p:txBody>
      </p:sp>
      <p:pic>
        <p:nvPicPr>
          <p:cNvPr id="9" name="Content Placeholder 8">
            <a:extLst>
              <a:ext uri="{FF2B5EF4-FFF2-40B4-BE49-F238E27FC236}">
                <a16:creationId xmlns:a16="http://schemas.microsoft.com/office/drawing/2014/main" id="{BD2DB6DF-5080-4133-920E-73B083C112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4006" y="1825625"/>
            <a:ext cx="10043987" cy="4351338"/>
          </a:xfrm>
        </p:spPr>
      </p:pic>
    </p:spTree>
    <p:extLst>
      <p:ext uri="{BB962C8B-B14F-4D97-AF65-F5344CB8AC3E}">
        <p14:creationId xmlns:p14="http://schemas.microsoft.com/office/powerpoint/2010/main" val="1567902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98B2D-4FE4-42B1-BE2C-2292F857575C}"/>
              </a:ext>
            </a:extLst>
          </p:cNvPr>
          <p:cNvSpPr>
            <a:spLocks noGrp="1"/>
          </p:cNvSpPr>
          <p:nvPr>
            <p:ph type="title"/>
          </p:nvPr>
        </p:nvSpPr>
        <p:spPr/>
        <p:txBody>
          <a:bodyPr>
            <a:normAutofit/>
          </a:bodyPr>
          <a:lstStyle/>
          <a:p>
            <a:r>
              <a:rPr lang="en-US" sz="3000" b="1" dirty="0"/>
              <a:t>2.2 Graphical Visualization of Activities recorded over the time:</a:t>
            </a:r>
          </a:p>
        </p:txBody>
      </p:sp>
      <p:pic>
        <p:nvPicPr>
          <p:cNvPr id="5" name="Content Placeholder 4">
            <a:extLst>
              <a:ext uri="{FF2B5EF4-FFF2-40B4-BE49-F238E27FC236}">
                <a16:creationId xmlns:a16="http://schemas.microsoft.com/office/drawing/2014/main" id="{150368FF-F56D-4A59-AA66-54083AA8AC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517" y="1945342"/>
            <a:ext cx="8464257" cy="3639670"/>
          </a:xfrm>
        </p:spPr>
      </p:pic>
      <p:pic>
        <p:nvPicPr>
          <p:cNvPr id="7" name="Picture 6">
            <a:extLst>
              <a:ext uri="{FF2B5EF4-FFF2-40B4-BE49-F238E27FC236}">
                <a16:creationId xmlns:a16="http://schemas.microsoft.com/office/drawing/2014/main" id="{A53C0A4D-D323-4FD5-BD3D-E99C58123260}"/>
              </a:ext>
            </a:extLst>
          </p:cNvPr>
          <p:cNvPicPr>
            <a:picLocks noChangeAspect="1"/>
          </p:cNvPicPr>
          <p:nvPr/>
        </p:nvPicPr>
        <p:blipFill rotWithShape="1">
          <a:blip r:embed="rId3">
            <a:extLst>
              <a:ext uri="{28A0092B-C50C-407E-A947-70E740481C1C}">
                <a14:useLocalDpi xmlns:a14="http://schemas.microsoft.com/office/drawing/2010/main" val="0"/>
              </a:ext>
            </a:extLst>
          </a:blip>
          <a:srcRect l="16235" r="16593"/>
          <a:stretch/>
        </p:blipFill>
        <p:spPr>
          <a:xfrm>
            <a:off x="8840774" y="1588943"/>
            <a:ext cx="2913529" cy="4832216"/>
          </a:xfrm>
          <a:prstGeom prst="rect">
            <a:avLst/>
          </a:prstGeom>
        </p:spPr>
      </p:pic>
    </p:spTree>
    <p:extLst>
      <p:ext uri="{BB962C8B-B14F-4D97-AF65-F5344CB8AC3E}">
        <p14:creationId xmlns:p14="http://schemas.microsoft.com/office/powerpoint/2010/main" val="4100120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962</TotalTime>
  <Words>1151</Words>
  <Application>Microsoft Office PowerPoint</Application>
  <PresentationFormat>Widescreen</PresentationFormat>
  <Paragraphs>88</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Cross-Border Threat Analysis: Key Findings and Recommendations</vt:lpstr>
      <vt:lpstr>1.1 Objective</vt:lpstr>
      <vt:lpstr>1.2 Data in hand:-</vt:lpstr>
      <vt:lpstr>1.2 Task 1</vt:lpstr>
      <vt:lpstr>1.3 Geospatial Analysis</vt:lpstr>
      <vt:lpstr>1.4 Movements</vt:lpstr>
      <vt:lpstr>1.5 Summary</vt:lpstr>
      <vt:lpstr>2.1 Satellite Details Interpretation (Graph Link)</vt:lpstr>
      <vt:lpstr>2.2 Graphical Visualization of Activities recorded over the time:</vt:lpstr>
      <vt:lpstr>2.3 Comparison with historical Data</vt:lpstr>
      <vt:lpstr>2.3 Summary</vt:lpstr>
      <vt:lpstr>3.1 Correlation with Open-Source Intelligence (OSINT)</vt:lpstr>
      <vt:lpstr>3.2 Activities over the time Series:</vt:lpstr>
      <vt:lpstr>3.4 Correlation with News and Social Media</vt:lpstr>
      <vt:lpstr>3.3 Insights</vt:lpstr>
      <vt:lpstr>3.4 Sentiment Polarity on News &amp; Social Media</vt:lpstr>
      <vt:lpstr>3.5 Discrepancies (Graph Link)</vt:lpstr>
      <vt:lpstr>4.1 Threat Assessment and Recommendations</vt:lpstr>
      <vt:lpstr>4.2 Thread Graph</vt:lpstr>
      <vt:lpstr>4.3 Impact Assessment</vt:lpstr>
      <vt:lpstr>4.3 Potential Threads: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Intelligence Analyst Assessment</dc:title>
  <dc:creator>Admin</dc:creator>
  <cp:lastModifiedBy>Admin</cp:lastModifiedBy>
  <cp:revision>7</cp:revision>
  <dcterms:created xsi:type="dcterms:W3CDTF">2024-08-13T18:49:36Z</dcterms:created>
  <dcterms:modified xsi:type="dcterms:W3CDTF">2024-08-16T13:27:33Z</dcterms:modified>
</cp:coreProperties>
</file>